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7" r:id="rId2"/>
    <p:sldId id="342" r:id="rId3"/>
    <p:sldId id="263" r:id="rId4"/>
    <p:sldId id="345" r:id="rId5"/>
    <p:sldId id="346" r:id="rId6"/>
    <p:sldId id="347" r:id="rId7"/>
    <p:sldId id="348" r:id="rId8"/>
    <p:sldId id="349" r:id="rId9"/>
    <p:sldId id="350" r:id="rId10"/>
    <p:sldId id="351" r:id="rId11"/>
    <p:sldId id="352" r:id="rId12"/>
    <p:sldId id="353" r:id="rId13"/>
    <p:sldId id="356" r:id="rId14"/>
    <p:sldId id="357" r:id="rId15"/>
    <p:sldId id="358" r:id="rId16"/>
    <p:sldId id="359" r:id="rId17"/>
    <p:sldId id="360" r:id="rId18"/>
    <p:sldId id="361" r:id="rId19"/>
    <p:sldId id="362" r:id="rId20"/>
    <p:sldId id="363" r:id="rId21"/>
    <p:sldId id="364" r:id="rId22"/>
    <p:sldId id="365" r:id="rId23"/>
    <p:sldId id="366" r:id="rId24"/>
    <p:sldId id="367" r:id="rId25"/>
    <p:sldId id="368" r:id="rId26"/>
    <p:sldId id="369" r:id="rId27"/>
    <p:sldId id="370" r:id="rId28"/>
    <p:sldId id="371" r:id="rId29"/>
    <p:sldId id="372" r:id="rId30"/>
    <p:sldId id="373" r:id="rId31"/>
    <p:sldId id="374" r:id="rId32"/>
    <p:sldId id="375" r:id="rId33"/>
    <p:sldId id="378" r:id="rId34"/>
    <p:sldId id="376" r:id="rId35"/>
    <p:sldId id="377" r:id="rId36"/>
    <p:sldId id="354" r:id="rId37"/>
    <p:sldId id="355" r:id="rId38"/>
    <p:sldId id="310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51B40"/>
  </p:clrMru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7133" autoAdjust="0"/>
  </p:normalViewPr>
  <p:slideViewPr>
    <p:cSldViewPr>
      <p:cViewPr varScale="1">
        <p:scale>
          <a:sx n="71" d="100"/>
          <a:sy n="71" d="100"/>
        </p:scale>
        <p:origin x="-135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9E951D-6E6F-4BA1-963F-556B01D3B95E}" type="datetimeFigureOut">
              <a:rPr lang="en-US" smtClean="0"/>
              <a:pPr/>
              <a:t>12/1/2014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AA19FF-54C3-49C0-A208-78E46916F4B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FBC2D4-6134-48B7-8F57-44C109CB01E2}" type="slidenum">
              <a:rPr lang="id-ID" smtClean="0"/>
              <a:pPr/>
              <a:t>1</a:t>
            </a:fld>
            <a:endParaRPr lang="id-ID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FBC2D4-6134-48B7-8F57-44C109CB01E2}" type="slidenum">
              <a:rPr lang="id-ID" smtClean="0"/>
              <a:pPr/>
              <a:t>38</a:t>
            </a:fld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53A82-A384-4542-BE8C-684FB7DC3A86}" type="datetimeFigureOut">
              <a:rPr lang="en-US" smtClean="0"/>
              <a:pPr/>
              <a:t>12/1/2014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A4E25-DBEB-4046-94F0-26307A2FF0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53A82-A384-4542-BE8C-684FB7DC3A86}" type="datetimeFigureOut">
              <a:rPr lang="en-US" smtClean="0"/>
              <a:pPr/>
              <a:t>12/1/2014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A4E25-DBEB-4046-94F0-26307A2FF0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53A82-A384-4542-BE8C-684FB7DC3A86}" type="datetimeFigureOut">
              <a:rPr lang="en-US" smtClean="0"/>
              <a:pPr/>
              <a:t>12/1/2014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A4E25-DBEB-4046-94F0-26307A2FF0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53A82-A384-4542-BE8C-684FB7DC3A86}" type="datetimeFigureOut">
              <a:rPr lang="en-US" smtClean="0"/>
              <a:pPr/>
              <a:t>12/1/2014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A4E25-DBEB-4046-94F0-26307A2FF0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53A82-A384-4542-BE8C-684FB7DC3A86}" type="datetimeFigureOut">
              <a:rPr lang="en-US" smtClean="0"/>
              <a:pPr/>
              <a:t>12/1/2014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A4E25-DBEB-4046-94F0-26307A2FF0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53A82-A384-4542-BE8C-684FB7DC3A86}" type="datetimeFigureOut">
              <a:rPr lang="en-US" smtClean="0"/>
              <a:pPr/>
              <a:t>12/1/2014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A4E25-DBEB-4046-94F0-26307A2FF0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53A82-A384-4542-BE8C-684FB7DC3A86}" type="datetimeFigureOut">
              <a:rPr lang="en-US" smtClean="0"/>
              <a:pPr/>
              <a:t>12/1/2014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A4E25-DBEB-4046-94F0-26307A2FF0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53A82-A384-4542-BE8C-684FB7DC3A86}" type="datetimeFigureOut">
              <a:rPr lang="en-US" smtClean="0"/>
              <a:pPr/>
              <a:t>12/1/2014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A4E25-DBEB-4046-94F0-26307A2FF0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53A82-A384-4542-BE8C-684FB7DC3A86}" type="datetimeFigureOut">
              <a:rPr lang="en-US" smtClean="0"/>
              <a:pPr/>
              <a:t>12/1/2014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A4E25-DBEB-4046-94F0-26307A2FF0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53A82-A384-4542-BE8C-684FB7DC3A86}" type="datetimeFigureOut">
              <a:rPr lang="en-US" smtClean="0"/>
              <a:pPr/>
              <a:t>12/1/2014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A4E25-DBEB-4046-94F0-26307A2FF0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53A82-A384-4542-BE8C-684FB7DC3A86}" type="datetimeFigureOut">
              <a:rPr lang="en-US" smtClean="0"/>
              <a:pPr/>
              <a:t>12/1/2014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A4E25-DBEB-4046-94F0-26307A2FF0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953A82-A384-4542-BE8C-684FB7DC3A86}" type="datetimeFigureOut">
              <a:rPr lang="en-US" smtClean="0"/>
              <a:pPr/>
              <a:t>12/1/2014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0A4E25-DBEB-4046-94F0-26307A2FF06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UNMUH\5e5847c276cb3c23828cb4ace2b556e6-d5ctpw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914400" y="1752600"/>
            <a:ext cx="7162800" cy="1676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/>
            </a:r>
            <a:br>
              <a:rPr lang="en-US" b="1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</a:b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/>
            </a:r>
            <a:br>
              <a:rPr lang="en-US" b="1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</a:b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/>
            </a:r>
            <a:br>
              <a:rPr lang="en-US" b="1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</a:b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/>
            </a:r>
            <a:br>
              <a:rPr lang="en-US" b="1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</a:br>
            <a:r>
              <a:rPr lang="en-US" b="1" dirty="0" smtClean="0">
                <a:solidFill>
                  <a:srgbClr val="B51B40"/>
                </a:solidFill>
                <a:latin typeface="Times New Roman" pitchFamily="18" charset="0"/>
                <a:cs typeface="Times New Roman" pitchFamily="18" charset="0"/>
              </a:rPr>
              <a:t>APLIKASI KOMPUTER</a:t>
            </a:r>
            <a:r>
              <a:rPr lang="en-US" b="1" dirty="0" smtClean="0">
                <a:solidFill>
                  <a:srgbClr val="B51B40"/>
                </a:solidFill>
                <a:latin typeface="+mn-lt"/>
              </a:rPr>
              <a:t/>
            </a:r>
            <a:br>
              <a:rPr lang="en-US" b="1" dirty="0" smtClean="0">
                <a:solidFill>
                  <a:srgbClr val="B51B40"/>
                </a:solidFill>
                <a:latin typeface="+mn-lt"/>
              </a:rPr>
            </a:b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/>
            </a:r>
            <a:br>
              <a:rPr lang="en-US" b="1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</a:b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/>
            </a:r>
            <a:br>
              <a:rPr lang="en-US" b="1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</a:br>
            <a:endParaRPr lang="en-US" b="1" dirty="0" smtClean="0">
              <a:solidFill>
                <a:schemeClr val="accent3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5" name="Rectangle 19"/>
          <p:cNvSpPr>
            <a:spLocks noChangeArrowheads="1"/>
          </p:cNvSpPr>
          <p:nvPr/>
        </p:nvSpPr>
        <p:spPr bwMode="auto">
          <a:xfrm>
            <a:off x="2748373" y="4267201"/>
            <a:ext cx="42719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/>
            <a:r>
              <a:rPr lang="id-ID" sz="2400" b="1" dirty="0"/>
              <a:t>Dosen: Fenni Supriadi, SE.,</a:t>
            </a:r>
            <a:r>
              <a:rPr lang="id-ID" sz="2400" b="1" dirty="0" smtClean="0"/>
              <a:t>MM</a:t>
            </a:r>
            <a:endParaRPr lang="id-ID" sz="2400" b="1" dirty="0"/>
          </a:p>
        </p:txBody>
      </p:sp>
      <p:pic>
        <p:nvPicPr>
          <p:cNvPr id="1026" name="Picture 2" descr="D:\UNMUH\logo-rev0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7800" y="4876800"/>
            <a:ext cx="4064000" cy="1524000"/>
          </a:xfrm>
          <a:prstGeom prst="rect">
            <a:avLst/>
          </a:prstGeom>
          <a:noFill/>
        </p:spPr>
      </p:pic>
      <p:sp>
        <p:nvSpPr>
          <p:cNvPr id="7" name="Rectangle 19"/>
          <p:cNvSpPr>
            <a:spLocks noChangeArrowheads="1"/>
          </p:cNvSpPr>
          <p:nvPr/>
        </p:nvSpPr>
        <p:spPr bwMode="auto">
          <a:xfrm>
            <a:off x="304800" y="6396336"/>
            <a:ext cx="29718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/>
            <a:r>
              <a:rPr lang="en-US" sz="2200" b="1" dirty="0" smtClean="0"/>
              <a:t>www.fennisupriadi.com</a:t>
            </a:r>
            <a:endParaRPr lang="id-ID" sz="2200" b="1" dirty="0"/>
          </a:p>
        </p:txBody>
      </p:sp>
      <p:sp>
        <p:nvSpPr>
          <p:cNvPr id="9" name="Rectangle 19"/>
          <p:cNvSpPr>
            <a:spLocks noChangeArrowheads="1"/>
          </p:cNvSpPr>
          <p:nvPr/>
        </p:nvSpPr>
        <p:spPr bwMode="auto">
          <a:xfrm>
            <a:off x="5791200" y="6396336"/>
            <a:ext cx="30480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/>
            <a:r>
              <a:rPr lang="en-US" sz="2200" b="1" dirty="0" smtClean="0"/>
              <a:t>info@fennisupriadi.com</a:t>
            </a:r>
            <a:endParaRPr lang="id-ID" sz="2200" b="1" dirty="0"/>
          </a:p>
        </p:txBody>
      </p:sp>
      <p:pic>
        <p:nvPicPr>
          <p:cNvPr id="10" name="Picture 2" descr="C:\Users\acer\Documents\spss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05601" y="685800"/>
            <a:ext cx="1760343" cy="914400"/>
          </a:xfrm>
          <a:prstGeom prst="rect">
            <a:avLst/>
          </a:prstGeom>
          <a:noFill/>
        </p:spPr>
      </p:pic>
      <p:pic>
        <p:nvPicPr>
          <p:cNvPr id="4098" name="Picture 2" descr="C:\Users\acer\Documents\stats_logo_lg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9600" y="838200"/>
            <a:ext cx="2293144" cy="68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D:\UNMUH\Statistics_by_AlveR_spb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99242"/>
          </a:xfrm>
          <a:prstGeom prst="rect">
            <a:avLst/>
          </a:prstGeom>
          <a:noFill/>
        </p:spPr>
      </p:pic>
      <p:sp>
        <p:nvSpPr>
          <p:cNvPr id="5" name="Rectangle 19"/>
          <p:cNvSpPr>
            <a:spLocks noChangeArrowheads="1"/>
          </p:cNvSpPr>
          <p:nvPr/>
        </p:nvSpPr>
        <p:spPr bwMode="auto">
          <a:xfrm>
            <a:off x="304800" y="6427114"/>
            <a:ext cx="29718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/>
            <a:r>
              <a:rPr lang="en-US" sz="2200" b="1" dirty="0" smtClean="0">
                <a:solidFill>
                  <a:schemeClr val="bg1"/>
                </a:solidFill>
              </a:rPr>
              <a:t>www.fennisupriadi.com</a:t>
            </a:r>
            <a:endParaRPr lang="id-ID" sz="2200" b="1" dirty="0">
              <a:solidFill>
                <a:schemeClr val="bg1"/>
              </a:solidFill>
            </a:endParaRPr>
          </a:p>
        </p:txBody>
      </p:sp>
      <p:sp>
        <p:nvSpPr>
          <p:cNvPr id="6" name="Rectangle 19"/>
          <p:cNvSpPr>
            <a:spLocks noChangeArrowheads="1"/>
          </p:cNvSpPr>
          <p:nvPr/>
        </p:nvSpPr>
        <p:spPr bwMode="auto">
          <a:xfrm>
            <a:off x="5791200" y="6427114"/>
            <a:ext cx="30480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/>
            <a:r>
              <a:rPr lang="en-US" sz="2200" b="1" dirty="0" smtClean="0">
                <a:solidFill>
                  <a:schemeClr val="bg1"/>
                </a:solidFill>
              </a:rPr>
              <a:t>info@fennisupriadi.com</a:t>
            </a:r>
            <a:endParaRPr lang="id-ID" sz="2200" b="1" dirty="0">
              <a:solidFill>
                <a:schemeClr val="bg1"/>
              </a:solidFill>
            </a:endParaRPr>
          </a:p>
        </p:txBody>
      </p:sp>
      <p:pic>
        <p:nvPicPr>
          <p:cNvPr id="7" name="Picture 2" descr="D:\UNMUH\logo-rev0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5200" y="0"/>
            <a:ext cx="1828800" cy="6858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85800" y="449282"/>
            <a:ext cx="7848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     </a:t>
            </a:r>
            <a:r>
              <a:rPr lang="en-US" sz="3600" b="1" dirty="0" err="1" smtClean="0">
                <a:solidFill>
                  <a:schemeClr val="bg1"/>
                </a:solidFill>
              </a:rPr>
              <a:t>Uji</a:t>
            </a:r>
            <a:r>
              <a:rPr lang="en-US" sz="3600" b="1" dirty="0" smtClean="0">
                <a:solidFill>
                  <a:schemeClr val="bg1"/>
                </a:solidFill>
              </a:rPr>
              <a:t> Person Chi-Square</a:t>
            </a:r>
            <a:endParaRPr lang="en-US" sz="3600" b="1" dirty="0" smtClean="0">
              <a:solidFill>
                <a:schemeClr val="bg1"/>
              </a:solidFill>
            </a:endParaRPr>
          </a:p>
          <a:p>
            <a:endParaRPr lang="en-US" sz="2400" b="1" dirty="0" smtClean="0">
              <a:solidFill>
                <a:schemeClr val="bg1"/>
              </a:solidFill>
            </a:endParaRPr>
          </a:p>
          <a:p>
            <a:pPr algn="just"/>
            <a:r>
              <a:rPr lang="en-US" sz="3400" b="1" dirty="0" err="1" smtClean="0">
                <a:solidFill>
                  <a:schemeClr val="bg1"/>
                </a:solidFill>
              </a:rPr>
              <a:t>Uji</a:t>
            </a:r>
            <a:r>
              <a:rPr lang="en-US" sz="3400" b="1" dirty="0" smtClean="0">
                <a:solidFill>
                  <a:schemeClr val="bg1"/>
                </a:solidFill>
              </a:rPr>
              <a:t> </a:t>
            </a:r>
            <a:r>
              <a:rPr lang="en-US" sz="3400" b="1" dirty="0" smtClean="0">
                <a:solidFill>
                  <a:schemeClr val="bg1"/>
                </a:solidFill>
              </a:rPr>
              <a:t>Pearson </a:t>
            </a:r>
            <a:r>
              <a:rPr lang="en-US" sz="3400" b="1" dirty="0" smtClean="0">
                <a:solidFill>
                  <a:schemeClr val="bg1"/>
                </a:solidFill>
              </a:rPr>
              <a:t>Chi-square </a:t>
            </a:r>
            <a:r>
              <a:rPr lang="en-US" sz="3400" b="1" dirty="0" err="1" smtClean="0">
                <a:solidFill>
                  <a:schemeClr val="bg1"/>
                </a:solidFill>
              </a:rPr>
              <a:t>merupakan</a:t>
            </a:r>
            <a:r>
              <a:rPr lang="en-US" sz="3400" b="1" dirty="0" smtClean="0">
                <a:solidFill>
                  <a:schemeClr val="bg1"/>
                </a:solidFill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</a:rPr>
              <a:t>salah</a:t>
            </a:r>
            <a:r>
              <a:rPr lang="en-US" sz="3400" b="1" dirty="0" smtClean="0">
                <a:solidFill>
                  <a:schemeClr val="bg1"/>
                </a:solidFill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</a:rPr>
              <a:t>satu</a:t>
            </a:r>
            <a:r>
              <a:rPr lang="en-US" sz="3400" b="1" dirty="0" smtClean="0">
                <a:solidFill>
                  <a:schemeClr val="bg1"/>
                </a:solidFill>
              </a:rPr>
              <a:t> </a:t>
            </a:r>
            <a:r>
              <a:rPr lang="it-IT" sz="3400" b="1" dirty="0" smtClean="0">
                <a:solidFill>
                  <a:schemeClr val="bg1"/>
                </a:solidFill>
              </a:rPr>
              <a:t>uji </a:t>
            </a:r>
            <a:r>
              <a:rPr lang="it-IT" sz="3400" b="1" dirty="0" smtClean="0">
                <a:solidFill>
                  <a:schemeClr val="bg1"/>
                </a:solidFill>
              </a:rPr>
              <a:t>proporsi (</a:t>
            </a:r>
            <a:r>
              <a:rPr lang="it-IT" sz="3400" b="1" dirty="0" smtClean="0">
                <a:solidFill>
                  <a:schemeClr val="bg1"/>
                </a:solidFill>
              </a:rPr>
              <a:t>Chi-square) </a:t>
            </a:r>
            <a:r>
              <a:rPr lang="it-IT" sz="3400" b="1" dirty="0" smtClean="0">
                <a:solidFill>
                  <a:schemeClr val="bg1"/>
                </a:solidFill>
              </a:rPr>
              <a:t>yang umum </a:t>
            </a:r>
            <a:r>
              <a:rPr lang="it-IT" sz="3400" b="1" dirty="0" smtClean="0">
                <a:solidFill>
                  <a:schemeClr val="bg1"/>
                </a:solidFill>
              </a:rPr>
              <a:t>digunakan</a:t>
            </a:r>
            <a:endParaRPr lang="en-US" sz="3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D:\UNMUH\Statistics_by_AlveR_spb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99242"/>
          </a:xfrm>
          <a:prstGeom prst="rect">
            <a:avLst/>
          </a:prstGeom>
          <a:noFill/>
        </p:spPr>
      </p:pic>
      <p:sp>
        <p:nvSpPr>
          <p:cNvPr id="5" name="Rectangle 19"/>
          <p:cNvSpPr>
            <a:spLocks noChangeArrowheads="1"/>
          </p:cNvSpPr>
          <p:nvPr/>
        </p:nvSpPr>
        <p:spPr bwMode="auto">
          <a:xfrm>
            <a:off x="304800" y="6427114"/>
            <a:ext cx="29718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/>
            <a:r>
              <a:rPr lang="en-US" sz="2200" b="1" dirty="0" smtClean="0">
                <a:solidFill>
                  <a:schemeClr val="bg1"/>
                </a:solidFill>
              </a:rPr>
              <a:t>www.fennisupriadi.com</a:t>
            </a:r>
            <a:endParaRPr lang="id-ID" sz="2200" b="1" dirty="0">
              <a:solidFill>
                <a:schemeClr val="bg1"/>
              </a:solidFill>
            </a:endParaRPr>
          </a:p>
        </p:txBody>
      </p:sp>
      <p:sp>
        <p:nvSpPr>
          <p:cNvPr id="6" name="Rectangle 19"/>
          <p:cNvSpPr>
            <a:spLocks noChangeArrowheads="1"/>
          </p:cNvSpPr>
          <p:nvPr/>
        </p:nvSpPr>
        <p:spPr bwMode="auto">
          <a:xfrm>
            <a:off x="5791200" y="6427114"/>
            <a:ext cx="30480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/>
            <a:r>
              <a:rPr lang="en-US" sz="2200" b="1" dirty="0" smtClean="0">
                <a:solidFill>
                  <a:schemeClr val="bg1"/>
                </a:solidFill>
              </a:rPr>
              <a:t>info@fennisupriadi.com</a:t>
            </a:r>
            <a:endParaRPr lang="id-ID" sz="2200" b="1" dirty="0">
              <a:solidFill>
                <a:schemeClr val="bg1"/>
              </a:solidFill>
            </a:endParaRPr>
          </a:p>
        </p:txBody>
      </p:sp>
      <p:pic>
        <p:nvPicPr>
          <p:cNvPr id="7" name="Picture 2" descr="D:\UNMUH\logo-rev0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5200" y="0"/>
            <a:ext cx="1828800" cy="6858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85800" y="449282"/>
            <a:ext cx="78486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     </a:t>
            </a:r>
            <a:r>
              <a:rPr lang="en-US" sz="3600" b="1" dirty="0" err="1" smtClean="0">
                <a:solidFill>
                  <a:schemeClr val="bg1"/>
                </a:solidFill>
              </a:rPr>
              <a:t>Uji</a:t>
            </a:r>
            <a:r>
              <a:rPr lang="en-US" sz="3600" b="1" dirty="0" smtClean="0">
                <a:solidFill>
                  <a:schemeClr val="bg1"/>
                </a:solidFill>
              </a:rPr>
              <a:t> Person Chi-Square</a:t>
            </a:r>
            <a:endParaRPr lang="en-US" sz="3600" b="1" dirty="0" smtClean="0">
              <a:solidFill>
                <a:schemeClr val="bg1"/>
              </a:solidFill>
            </a:endParaRPr>
          </a:p>
          <a:p>
            <a:endParaRPr lang="en-US" sz="2400" b="1" dirty="0" smtClean="0">
              <a:solidFill>
                <a:schemeClr val="bg1"/>
              </a:solidFill>
            </a:endParaRPr>
          </a:p>
          <a:p>
            <a:pPr algn="just"/>
            <a:r>
              <a:rPr lang="en-US" sz="3400" b="1" dirty="0" err="1" smtClean="0">
                <a:solidFill>
                  <a:schemeClr val="bg1"/>
                </a:solidFill>
              </a:rPr>
              <a:t>Uji</a:t>
            </a:r>
            <a:r>
              <a:rPr lang="en-US" sz="3400" b="1" dirty="0" smtClean="0">
                <a:solidFill>
                  <a:schemeClr val="bg1"/>
                </a:solidFill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</a:rPr>
              <a:t>pearson</a:t>
            </a:r>
            <a:r>
              <a:rPr lang="en-US" sz="3400" b="1" dirty="0" smtClean="0">
                <a:solidFill>
                  <a:schemeClr val="bg1"/>
                </a:solidFill>
              </a:rPr>
              <a:t> Chi-square </a:t>
            </a:r>
            <a:r>
              <a:rPr lang="en-US" sz="3400" b="1" dirty="0" err="1" smtClean="0">
                <a:solidFill>
                  <a:schemeClr val="bg1"/>
                </a:solidFill>
              </a:rPr>
              <a:t>digunakan</a:t>
            </a:r>
            <a:r>
              <a:rPr lang="en-US" sz="3400" b="1" dirty="0" smtClean="0">
                <a:solidFill>
                  <a:schemeClr val="bg1"/>
                </a:solidFill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</a:rPr>
              <a:t>untuk</a:t>
            </a:r>
            <a:r>
              <a:rPr lang="en-US" sz="3400" b="1" dirty="0" smtClean="0">
                <a:solidFill>
                  <a:schemeClr val="bg1"/>
                </a:solidFill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</a:rPr>
              <a:t>menguji</a:t>
            </a:r>
            <a:r>
              <a:rPr lang="en-US" sz="3400" b="1" dirty="0" smtClean="0">
                <a:solidFill>
                  <a:schemeClr val="bg1"/>
                </a:solidFill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</a:rPr>
              <a:t>keterkaitan</a:t>
            </a:r>
            <a:r>
              <a:rPr lang="en-US" sz="3400" b="1" dirty="0" smtClean="0">
                <a:solidFill>
                  <a:schemeClr val="bg1"/>
                </a:solidFill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</a:rPr>
              <a:t>antar</a:t>
            </a:r>
            <a:r>
              <a:rPr lang="en-US" sz="3400" b="1" dirty="0" smtClean="0">
                <a:solidFill>
                  <a:schemeClr val="bg1"/>
                </a:solidFill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</a:rPr>
              <a:t>dua</a:t>
            </a:r>
            <a:r>
              <a:rPr lang="en-US" sz="3400" b="1" dirty="0" smtClean="0">
                <a:solidFill>
                  <a:schemeClr val="bg1"/>
                </a:solidFill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</a:rPr>
              <a:t>variabel</a:t>
            </a:r>
            <a:r>
              <a:rPr lang="en-US" sz="3400" b="1" dirty="0" smtClean="0">
                <a:solidFill>
                  <a:schemeClr val="bg1"/>
                </a:solidFill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</a:rPr>
              <a:t>katagori</a:t>
            </a:r>
            <a:r>
              <a:rPr lang="en-US" sz="3400" b="1" dirty="0" smtClean="0">
                <a:solidFill>
                  <a:schemeClr val="bg1"/>
                </a:solidFill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</a:rPr>
              <a:t>dimana</a:t>
            </a:r>
            <a:r>
              <a:rPr lang="en-US" sz="3400" b="1" dirty="0" smtClean="0">
                <a:solidFill>
                  <a:schemeClr val="bg1"/>
                </a:solidFill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</a:rPr>
              <a:t>asumsinya</a:t>
            </a:r>
            <a:r>
              <a:rPr lang="en-US" sz="3400" b="1" dirty="0" smtClean="0">
                <a:solidFill>
                  <a:schemeClr val="bg1"/>
                </a:solidFill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</a:rPr>
              <a:t>nilai</a:t>
            </a:r>
            <a:r>
              <a:rPr lang="en-US" sz="3400" b="1" dirty="0" smtClean="0">
                <a:solidFill>
                  <a:schemeClr val="bg1"/>
                </a:solidFill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</a:rPr>
              <a:t>harapan</a:t>
            </a:r>
            <a:r>
              <a:rPr lang="en-US" sz="3400" b="1" dirty="0" smtClean="0">
                <a:solidFill>
                  <a:schemeClr val="bg1"/>
                </a:solidFill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</a:rPr>
              <a:t>untuk</a:t>
            </a:r>
            <a:r>
              <a:rPr lang="en-US" sz="3400" b="1" dirty="0" smtClean="0">
                <a:solidFill>
                  <a:schemeClr val="bg1"/>
                </a:solidFill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</a:rPr>
              <a:t>setiap</a:t>
            </a:r>
            <a:r>
              <a:rPr lang="en-US" sz="3400" b="1" dirty="0" smtClean="0">
                <a:solidFill>
                  <a:schemeClr val="bg1"/>
                </a:solidFill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</a:rPr>
              <a:t>sel</a:t>
            </a:r>
            <a:r>
              <a:rPr lang="en-US" sz="3400" b="1" dirty="0" smtClean="0">
                <a:solidFill>
                  <a:schemeClr val="bg1"/>
                </a:solidFill>
              </a:rPr>
              <a:t> minimal 5 </a:t>
            </a:r>
            <a:r>
              <a:rPr lang="en-US" sz="3400" b="1" dirty="0" err="1" smtClean="0">
                <a:solidFill>
                  <a:schemeClr val="bg1"/>
                </a:solidFill>
              </a:rPr>
              <a:t>atau</a:t>
            </a:r>
            <a:r>
              <a:rPr lang="en-US" sz="3400" b="1" dirty="0" smtClean="0">
                <a:solidFill>
                  <a:schemeClr val="bg1"/>
                </a:solidFill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</a:rPr>
              <a:t>lebih</a:t>
            </a:r>
            <a:endParaRPr lang="en-US" sz="3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D:\UNMUH\Statistics_by_AlveR_spb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99242"/>
          </a:xfrm>
          <a:prstGeom prst="rect">
            <a:avLst/>
          </a:prstGeom>
          <a:noFill/>
        </p:spPr>
      </p:pic>
      <p:sp>
        <p:nvSpPr>
          <p:cNvPr id="5" name="Rectangle 19"/>
          <p:cNvSpPr>
            <a:spLocks noChangeArrowheads="1"/>
          </p:cNvSpPr>
          <p:nvPr/>
        </p:nvSpPr>
        <p:spPr bwMode="auto">
          <a:xfrm>
            <a:off x="304800" y="6427114"/>
            <a:ext cx="29718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/>
            <a:r>
              <a:rPr lang="en-US" sz="2200" b="1" dirty="0" smtClean="0">
                <a:solidFill>
                  <a:schemeClr val="bg1"/>
                </a:solidFill>
              </a:rPr>
              <a:t>www.fennisupriadi.com</a:t>
            </a:r>
            <a:endParaRPr lang="id-ID" sz="2200" b="1" dirty="0">
              <a:solidFill>
                <a:schemeClr val="bg1"/>
              </a:solidFill>
            </a:endParaRPr>
          </a:p>
        </p:txBody>
      </p:sp>
      <p:sp>
        <p:nvSpPr>
          <p:cNvPr id="6" name="Rectangle 19"/>
          <p:cNvSpPr>
            <a:spLocks noChangeArrowheads="1"/>
          </p:cNvSpPr>
          <p:nvPr/>
        </p:nvSpPr>
        <p:spPr bwMode="auto">
          <a:xfrm>
            <a:off x="5791200" y="6427114"/>
            <a:ext cx="30480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/>
            <a:r>
              <a:rPr lang="en-US" sz="2200" b="1" dirty="0" smtClean="0">
                <a:solidFill>
                  <a:schemeClr val="bg1"/>
                </a:solidFill>
              </a:rPr>
              <a:t>info@fennisupriadi.com</a:t>
            </a:r>
            <a:endParaRPr lang="id-ID" sz="2200" b="1" dirty="0">
              <a:solidFill>
                <a:schemeClr val="bg1"/>
              </a:solidFill>
            </a:endParaRPr>
          </a:p>
        </p:txBody>
      </p:sp>
      <p:pic>
        <p:nvPicPr>
          <p:cNvPr id="7" name="Picture 2" descr="D:\UNMUH\logo-rev0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5200" y="0"/>
            <a:ext cx="1828800" cy="6858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85800" y="449282"/>
            <a:ext cx="78486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     </a:t>
            </a:r>
            <a:r>
              <a:rPr lang="en-US" sz="3600" b="1" dirty="0" err="1" smtClean="0">
                <a:solidFill>
                  <a:schemeClr val="bg1"/>
                </a:solidFill>
              </a:rPr>
              <a:t>Uji</a:t>
            </a:r>
            <a:r>
              <a:rPr lang="en-US" sz="3600" b="1" dirty="0" smtClean="0">
                <a:solidFill>
                  <a:schemeClr val="bg1"/>
                </a:solidFill>
              </a:rPr>
              <a:t> Person Chi-Square</a:t>
            </a:r>
            <a:endParaRPr lang="en-US" sz="3600" b="1" dirty="0" smtClean="0">
              <a:solidFill>
                <a:schemeClr val="bg1"/>
              </a:solidFill>
            </a:endParaRPr>
          </a:p>
          <a:p>
            <a:endParaRPr lang="en-US" sz="2400" b="1" dirty="0" smtClean="0">
              <a:solidFill>
                <a:schemeClr val="bg1"/>
              </a:solidFill>
            </a:endParaRPr>
          </a:p>
          <a:p>
            <a:pPr algn="just"/>
            <a:r>
              <a:rPr lang="en-US" sz="3400" b="1" dirty="0" err="1" smtClean="0">
                <a:solidFill>
                  <a:schemeClr val="bg1"/>
                </a:solidFill>
              </a:rPr>
              <a:t>dengan</a:t>
            </a:r>
            <a:r>
              <a:rPr lang="en-US" sz="3400" b="1" dirty="0" smtClean="0">
                <a:solidFill>
                  <a:schemeClr val="bg1"/>
                </a:solidFill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</a:rPr>
              <a:t>kata</a:t>
            </a:r>
            <a:r>
              <a:rPr lang="en-US" sz="3400" b="1" dirty="0" smtClean="0">
                <a:solidFill>
                  <a:schemeClr val="bg1"/>
                </a:solidFill>
              </a:rPr>
              <a:t> lain data yang </a:t>
            </a:r>
            <a:r>
              <a:rPr lang="en-US" sz="3400" b="1" dirty="0" err="1" smtClean="0">
                <a:solidFill>
                  <a:schemeClr val="bg1"/>
                </a:solidFill>
              </a:rPr>
              <a:t>terlibat</a:t>
            </a:r>
            <a:r>
              <a:rPr lang="en-US" sz="3400" b="1" dirty="0" smtClean="0">
                <a:solidFill>
                  <a:schemeClr val="bg1"/>
                </a:solidFill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</a:rPr>
              <a:t>dalam</a:t>
            </a:r>
            <a:r>
              <a:rPr lang="en-US" sz="3400" b="1" dirty="0" smtClean="0">
                <a:solidFill>
                  <a:schemeClr val="bg1"/>
                </a:solidFill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</a:rPr>
              <a:t>uji</a:t>
            </a:r>
            <a:r>
              <a:rPr lang="en-US" sz="3400" b="1" dirty="0" smtClean="0">
                <a:solidFill>
                  <a:schemeClr val="bg1"/>
                </a:solidFill>
              </a:rPr>
              <a:t> Pearson Chi-square </a:t>
            </a:r>
            <a:r>
              <a:rPr lang="en-US" sz="3400" b="1" dirty="0" err="1" smtClean="0">
                <a:solidFill>
                  <a:schemeClr val="bg1"/>
                </a:solidFill>
              </a:rPr>
              <a:t>harus</a:t>
            </a:r>
            <a:r>
              <a:rPr lang="en-US" sz="3400" b="1" dirty="0" smtClean="0">
                <a:solidFill>
                  <a:schemeClr val="bg1"/>
                </a:solidFill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</a:rPr>
              <a:t>lah</a:t>
            </a:r>
            <a:r>
              <a:rPr lang="en-US" sz="3400" b="1" dirty="0" smtClean="0">
                <a:solidFill>
                  <a:schemeClr val="bg1"/>
                </a:solidFill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</a:rPr>
              <a:t>banyak</a:t>
            </a:r>
            <a:r>
              <a:rPr lang="en-US" sz="3400" b="1" dirty="0" smtClean="0">
                <a:solidFill>
                  <a:schemeClr val="bg1"/>
                </a:solidFill>
              </a:rPr>
              <a:t>, </a:t>
            </a:r>
            <a:r>
              <a:rPr lang="en-US" sz="3400" b="1" dirty="0" err="1" smtClean="0">
                <a:solidFill>
                  <a:schemeClr val="bg1"/>
                </a:solidFill>
              </a:rPr>
              <a:t>berikut</a:t>
            </a:r>
            <a:r>
              <a:rPr lang="en-US" sz="3400" b="1" dirty="0" smtClean="0">
                <a:solidFill>
                  <a:schemeClr val="bg1"/>
                </a:solidFill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</a:rPr>
              <a:t>contoh</a:t>
            </a:r>
            <a:r>
              <a:rPr lang="en-US" sz="3400" b="1" dirty="0" smtClean="0">
                <a:solidFill>
                  <a:schemeClr val="bg1"/>
                </a:solidFill>
              </a:rPr>
              <a:t> data yang </a:t>
            </a:r>
            <a:r>
              <a:rPr lang="en-US" sz="3400" b="1" dirty="0" err="1" smtClean="0">
                <a:solidFill>
                  <a:schemeClr val="bg1"/>
                </a:solidFill>
              </a:rPr>
              <a:t>memenuhi</a:t>
            </a:r>
            <a:r>
              <a:rPr lang="en-US" sz="3400" b="1" dirty="0" smtClean="0">
                <a:solidFill>
                  <a:schemeClr val="bg1"/>
                </a:solidFill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</a:rPr>
              <a:t>asumsi</a:t>
            </a:r>
            <a:r>
              <a:rPr lang="en-US" sz="3400" b="1" dirty="0" smtClean="0">
                <a:solidFill>
                  <a:schemeClr val="bg1"/>
                </a:solidFill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</a:rPr>
              <a:t>dari</a:t>
            </a:r>
            <a:r>
              <a:rPr lang="en-US" sz="3400" b="1" dirty="0" smtClean="0">
                <a:solidFill>
                  <a:schemeClr val="bg1"/>
                </a:solidFill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</a:rPr>
              <a:t>uji</a:t>
            </a:r>
            <a:r>
              <a:rPr lang="en-US" sz="3400" b="1" dirty="0" smtClean="0">
                <a:solidFill>
                  <a:schemeClr val="bg1"/>
                </a:solidFill>
              </a:rPr>
              <a:t> Pearson Chi-square</a:t>
            </a:r>
            <a:endParaRPr lang="en-US" sz="3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D:\UNMUH\Statistics_by_AlveR_spb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99242"/>
          </a:xfrm>
          <a:prstGeom prst="rect">
            <a:avLst/>
          </a:prstGeom>
          <a:noFill/>
        </p:spPr>
      </p:pic>
      <p:sp>
        <p:nvSpPr>
          <p:cNvPr id="5" name="Rectangle 19"/>
          <p:cNvSpPr>
            <a:spLocks noChangeArrowheads="1"/>
          </p:cNvSpPr>
          <p:nvPr/>
        </p:nvSpPr>
        <p:spPr bwMode="auto">
          <a:xfrm>
            <a:off x="304800" y="6427114"/>
            <a:ext cx="29718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/>
            <a:r>
              <a:rPr lang="en-US" sz="2200" b="1" dirty="0" smtClean="0">
                <a:solidFill>
                  <a:schemeClr val="bg1"/>
                </a:solidFill>
              </a:rPr>
              <a:t>www.fennisupriadi.com</a:t>
            </a:r>
            <a:endParaRPr lang="id-ID" sz="2200" b="1" dirty="0">
              <a:solidFill>
                <a:schemeClr val="bg1"/>
              </a:solidFill>
            </a:endParaRPr>
          </a:p>
        </p:txBody>
      </p:sp>
      <p:sp>
        <p:nvSpPr>
          <p:cNvPr id="6" name="Rectangle 19"/>
          <p:cNvSpPr>
            <a:spLocks noChangeArrowheads="1"/>
          </p:cNvSpPr>
          <p:nvPr/>
        </p:nvSpPr>
        <p:spPr bwMode="auto">
          <a:xfrm>
            <a:off x="5791200" y="6427114"/>
            <a:ext cx="30480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/>
            <a:r>
              <a:rPr lang="en-US" sz="2200" b="1" dirty="0" smtClean="0">
                <a:solidFill>
                  <a:schemeClr val="bg1"/>
                </a:solidFill>
              </a:rPr>
              <a:t>info@fennisupriadi.com</a:t>
            </a:r>
            <a:endParaRPr lang="id-ID" sz="2200" b="1" dirty="0">
              <a:solidFill>
                <a:schemeClr val="bg1"/>
              </a:solidFill>
            </a:endParaRPr>
          </a:p>
        </p:txBody>
      </p:sp>
      <p:pic>
        <p:nvPicPr>
          <p:cNvPr id="7" name="Picture 2" descr="D:\UNMUH\logo-rev0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5200" y="0"/>
            <a:ext cx="1828800" cy="6858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85800" y="449282"/>
            <a:ext cx="78486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     </a:t>
            </a:r>
            <a:r>
              <a:rPr lang="en-US" sz="3600" b="1" dirty="0" err="1" smtClean="0">
                <a:solidFill>
                  <a:schemeClr val="bg1"/>
                </a:solidFill>
              </a:rPr>
              <a:t>Uji</a:t>
            </a:r>
            <a:r>
              <a:rPr lang="en-US" sz="3600" b="1" dirty="0" smtClean="0">
                <a:solidFill>
                  <a:schemeClr val="bg1"/>
                </a:solidFill>
              </a:rPr>
              <a:t> Person Chi-Square</a:t>
            </a:r>
            <a:endParaRPr lang="en-US" sz="3600" b="1" dirty="0" smtClean="0">
              <a:solidFill>
                <a:schemeClr val="bg1"/>
              </a:solidFill>
            </a:endParaRPr>
          </a:p>
          <a:p>
            <a:endParaRPr lang="en-US" sz="2400" b="1" dirty="0" smtClean="0">
              <a:solidFill>
                <a:schemeClr val="bg1"/>
              </a:solidFill>
            </a:endParaRPr>
          </a:p>
          <a:p>
            <a:pPr algn="just"/>
            <a:r>
              <a:rPr lang="en-US" sz="3400" b="1" dirty="0" err="1" smtClean="0">
                <a:solidFill>
                  <a:schemeClr val="bg1"/>
                </a:solidFill>
              </a:rPr>
              <a:t>Misalkan</a:t>
            </a:r>
            <a:r>
              <a:rPr lang="en-US" sz="3400" b="1" dirty="0" smtClean="0">
                <a:solidFill>
                  <a:schemeClr val="bg1"/>
                </a:solidFill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</a:rPr>
              <a:t>kita</a:t>
            </a:r>
            <a:r>
              <a:rPr lang="en-US" sz="3400" b="1" dirty="0" smtClean="0">
                <a:solidFill>
                  <a:schemeClr val="bg1"/>
                </a:solidFill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</a:rPr>
              <a:t>memiliki</a:t>
            </a:r>
            <a:r>
              <a:rPr lang="en-US" sz="3400" b="1" dirty="0" smtClean="0">
                <a:solidFill>
                  <a:schemeClr val="bg1"/>
                </a:solidFill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</a:rPr>
              <a:t>hipotesis</a:t>
            </a:r>
            <a:r>
              <a:rPr lang="en-US" sz="3400" b="1" dirty="0" smtClean="0">
                <a:solidFill>
                  <a:schemeClr val="bg1"/>
                </a:solidFill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</a:rPr>
              <a:t>bahwa</a:t>
            </a:r>
            <a:r>
              <a:rPr lang="en-US" sz="3400" b="1" dirty="0" smtClean="0">
                <a:solidFill>
                  <a:schemeClr val="bg1"/>
                </a:solidFill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</a:rPr>
              <a:t>tingkat</a:t>
            </a:r>
            <a:r>
              <a:rPr lang="en-US" sz="3400" b="1" dirty="0" smtClean="0">
                <a:solidFill>
                  <a:schemeClr val="bg1"/>
                </a:solidFill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</a:rPr>
              <a:t>kelulusan</a:t>
            </a:r>
            <a:r>
              <a:rPr lang="en-US" sz="3400" b="1" dirty="0" smtClean="0">
                <a:solidFill>
                  <a:schemeClr val="bg1"/>
                </a:solidFill>
              </a:rPr>
              <a:t> / </a:t>
            </a:r>
            <a:r>
              <a:rPr lang="en-US" sz="3400" b="1" dirty="0" err="1" smtClean="0">
                <a:solidFill>
                  <a:schemeClr val="bg1"/>
                </a:solidFill>
              </a:rPr>
              <a:t>kegagalan</a:t>
            </a:r>
            <a:r>
              <a:rPr lang="en-US" sz="3400" b="1" dirty="0" smtClean="0">
                <a:solidFill>
                  <a:schemeClr val="bg1"/>
                </a:solidFill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</a:rPr>
              <a:t>dalam</a:t>
            </a:r>
            <a:r>
              <a:rPr lang="en-US" sz="3400" b="1" dirty="0" smtClean="0">
                <a:solidFill>
                  <a:schemeClr val="bg1"/>
                </a:solidFill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</a:rPr>
              <a:t>sebuah</a:t>
            </a:r>
            <a:r>
              <a:rPr lang="en-US" sz="3400" b="1" dirty="0" smtClean="0">
                <a:solidFill>
                  <a:schemeClr val="bg1"/>
                </a:solidFill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</a:rPr>
              <a:t>kelas</a:t>
            </a:r>
            <a:r>
              <a:rPr lang="en-US" sz="3400" b="1" dirty="0" smtClean="0">
                <a:solidFill>
                  <a:schemeClr val="bg1"/>
                </a:solidFill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</a:rPr>
              <a:t>matematika</a:t>
            </a:r>
            <a:r>
              <a:rPr lang="en-US" sz="3400" b="1" dirty="0" smtClean="0">
                <a:solidFill>
                  <a:schemeClr val="bg1"/>
                </a:solidFill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</a:rPr>
              <a:t>tertentu</a:t>
            </a:r>
            <a:r>
              <a:rPr lang="en-US" sz="3400" b="1" dirty="0" smtClean="0">
                <a:solidFill>
                  <a:schemeClr val="bg1"/>
                </a:solidFill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</a:rPr>
              <a:t>berbeda</a:t>
            </a:r>
            <a:r>
              <a:rPr lang="en-US" sz="3400" b="1" dirty="0" smtClean="0">
                <a:solidFill>
                  <a:schemeClr val="bg1"/>
                </a:solidFill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</a:rPr>
              <a:t>untuk</a:t>
            </a:r>
            <a:r>
              <a:rPr lang="en-US" sz="3400" b="1" dirty="0" smtClean="0">
                <a:solidFill>
                  <a:schemeClr val="bg1"/>
                </a:solidFill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</a:rPr>
              <a:t>laki-laki</a:t>
            </a:r>
            <a:r>
              <a:rPr lang="en-US" sz="3400" b="1" dirty="0" smtClean="0">
                <a:solidFill>
                  <a:schemeClr val="bg1"/>
                </a:solidFill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</a:rPr>
              <a:t>dan</a:t>
            </a:r>
            <a:r>
              <a:rPr lang="en-US" sz="3400" b="1" dirty="0" smtClean="0">
                <a:solidFill>
                  <a:schemeClr val="bg1"/>
                </a:solidFill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</a:rPr>
              <a:t>perempuan</a:t>
            </a:r>
            <a:endParaRPr lang="en-US" sz="3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D:\UNMUH\Statistics_by_AlveR_spb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99242"/>
          </a:xfrm>
          <a:prstGeom prst="rect">
            <a:avLst/>
          </a:prstGeom>
          <a:noFill/>
        </p:spPr>
      </p:pic>
      <p:sp>
        <p:nvSpPr>
          <p:cNvPr id="5" name="Rectangle 19"/>
          <p:cNvSpPr>
            <a:spLocks noChangeArrowheads="1"/>
          </p:cNvSpPr>
          <p:nvPr/>
        </p:nvSpPr>
        <p:spPr bwMode="auto">
          <a:xfrm>
            <a:off x="304800" y="6427114"/>
            <a:ext cx="29718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/>
            <a:r>
              <a:rPr lang="en-US" sz="2200" b="1" dirty="0" smtClean="0">
                <a:solidFill>
                  <a:schemeClr val="bg1"/>
                </a:solidFill>
              </a:rPr>
              <a:t>www.fennisupriadi.com</a:t>
            </a:r>
            <a:endParaRPr lang="id-ID" sz="2200" b="1" dirty="0">
              <a:solidFill>
                <a:schemeClr val="bg1"/>
              </a:solidFill>
            </a:endParaRPr>
          </a:p>
        </p:txBody>
      </p:sp>
      <p:sp>
        <p:nvSpPr>
          <p:cNvPr id="6" name="Rectangle 19"/>
          <p:cNvSpPr>
            <a:spLocks noChangeArrowheads="1"/>
          </p:cNvSpPr>
          <p:nvPr/>
        </p:nvSpPr>
        <p:spPr bwMode="auto">
          <a:xfrm>
            <a:off x="5791200" y="6427114"/>
            <a:ext cx="30480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/>
            <a:r>
              <a:rPr lang="en-US" sz="2200" b="1" dirty="0" smtClean="0">
                <a:solidFill>
                  <a:schemeClr val="bg1"/>
                </a:solidFill>
              </a:rPr>
              <a:t>info@fennisupriadi.com</a:t>
            </a:r>
            <a:endParaRPr lang="id-ID" sz="2200" b="1" dirty="0">
              <a:solidFill>
                <a:schemeClr val="bg1"/>
              </a:solidFill>
            </a:endParaRPr>
          </a:p>
        </p:txBody>
      </p:sp>
      <p:pic>
        <p:nvPicPr>
          <p:cNvPr id="7" name="Picture 2" descr="D:\UNMUH\logo-rev0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5200" y="0"/>
            <a:ext cx="1828800" cy="6858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85800" y="449282"/>
            <a:ext cx="7848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     </a:t>
            </a:r>
            <a:r>
              <a:rPr lang="en-US" sz="3600" b="1" dirty="0" err="1" smtClean="0">
                <a:solidFill>
                  <a:schemeClr val="bg1"/>
                </a:solidFill>
              </a:rPr>
              <a:t>Uji</a:t>
            </a:r>
            <a:r>
              <a:rPr lang="en-US" sz="3600" b="1" dirty="0" smtClean="0">
                <a:solidFill>
                  <a:schemeClr val="bg1"/>
                </a:solidFill>
              </a:rPr>
              <a:t> Person Chi-Square</a:t>
            </a:r>
            <a:endParaRPr lang="en-US" sz="3600" b="1" dirty="0" smtClean="0">
              <a:solidFill>
                <a:schemeClr val="bg1"/>
              </a:solidFill>
            </a:endParaRPr>
          </a:p>
          <a:p>
            <a:endParaRPr lang="en-US" sz="2400" b="1" dirty="0" smtClean="0">
              <a:solidFill>
                <a:schemeClr val="bg1"/>
              </a:solidFill>
            </a:endParaRPr>
          </a:p>
          <a:p>
            <a:pPr algn="just"/>
            <a:r>
              <a:rPr lang="en-US" sz="3600" b="1" dirty="0" err="1" smtClean="0">
                <a:solidFill>
                  <a:schemeClr val="bg1"/>
                </a:solidFill>
              </a:rPr>
              <a:t>Katakanlah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kita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mengambil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sampel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acak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dari</a:t>
            </a:r>
            <a:r>
              <a:rPr lang="en-US" sz="3600" b="1" dirty="0" smtClean="0">
                <a:solidFill>
                  <a:schemeClr val="bg1"/>
                </a:solidFill>
              </a:rPr>
              <a:t> 100 </a:t>
            </a:r>
            <a:r>
              <a:rPr lang="en-US" sz="3600" b="1" dirty="0" err="1" smtClean="0">
                <a:solidFill>
                  <a:schemeClr val="bg1"/>
                </a:solidFill>
              </a:rPr>
              <a:t>siswa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dan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mengukur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kedua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jenis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kelamin</a:t>
            </a:r>
            <a:r>
              <a:rPr lang="en-US" sz="3600" b="1" dirty="0" smtClean="0">
                <a:solidFill>
                  <a:schemeClr val="bg1"/>
                </a:solidFill>
              </a:rPr>
              <a:t> (</a:t>
            </a:r>
            <a:r>
              <a:rPr lang="en-US" sz="3600" b="1" dirty="0" err="1" smtClean="0">
                <a:solidFill>
                  <a:schemeClr val="bg1"/>
                </a:solidFill>
              </a:rPr>
              <a:t>laki-laki</a:t>
            </a:r>
            <a:r>
              <a:rPr lang="en-US" sz="3600" b="1" dirty="0" smtClean="0">
                <a:solidFill>
                  <a:schemeClr val="bg1"/>
                </a:solidFill>
              </a:rPr>
              <a:t>/</a:t>
            </a:r>
            <a:r>
              <a:rPr lang="en-US" sz="3600" b="1" dirty="0" err="1" smtClean="0">
                <a:solidFill>
                  <a:schemeClr val="bg1"/>
                </a:solidFill>
              </a:rPr>
              <a:t>wanita</a:t>
            </a:r>
            <a:r>
              <a:rPr lang="en-US" sz="3600" b="1" dirty="0" smtClean="0">
                <a:solidFill>
                  <a:schemeClr val="bg1"/>
                </a:solidFill>
              </a:rPr>
              <a:t>) </a:t>
            </a:r>
            <a:r>
              <a:rPr lang="en-US" sz="3600" b="1" dirty="0" err="1" smtClean="0">
                <a:solidFill>
                  <a:schemeClr val="bg1"/>
                </a:solidFill>
              </a:rPr>
              <a:t>dan</a:t>
            </a:r>
            <a:r>
              <a:rPr lang="en-US" sz="3600" b="1" dirty="0" smtClean="0">
                <a:solidFill>
                  <a:schemeClr val="bg1"/>
                </a:solidFill>
              </a:rPr>
              <a:t> status </a:t>
            </a:r>
            <a:r>
              <a:rPr lang="en-US" sz="3600" b="1" dirty="0" err="1" smtClean="0">
                <a:solidFill>
                  <a:schemeClr val="bg1"/>
                </a:solidFill>
              </a:rPr>
              <a:t>kelulusan</a:t>
            </a:r>
            <a:r>
              <a:rPr lang="en-US" sz="3600" b="1" dirty="0" smtClean="0">
                <a:solidFill>
                  <a:schemeClr val="bg1"/>
                </a:solidFill>
              </a:rPr>
              <a:t> (lulus/</a:t>
            </a:r>
            <a:r>
              <a:rPr lang="en-US" sz="3600" b="1" dirty="0" err="1" smtClean="0">
                <a:solidFill>
                  <a:schemeClr val="bg1"/>
                </a:solidFill>
              </a:rPr>
              <a:t>gagal</a:t>
            </a:r>
            <a:r>
              <a:rPr lang="en-US" sz="3600" b="1" dirty="0" smtClean="0">
                <a:solidFill>
                  <a:schemeClr val="bg1"/>
                </a:solidFill>
              </a:rPr>
              <a:t>) </a:t>
            </a:r>
            <a:r>
              <a:rPr lang="en-US" sz="3600" b="1" dirty="0" err="1" smtClean="0">
                <a:solidFill>
                  <a:schemeClr val="bg1"/>
                </a:solidFill>
              </a:rPr>
              <a:t>sebagai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variabel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kategorik</a:t>
            </a:r>
            <a:r>
              <a:rPr lang="en-US" sz="3600" b="1" dirty="0" smtClean="0">
                <a:solidFill>
                  <a:schemeClr val="bg1"/>
                </a:solidFill>
              </a:rPr>
              <a:t>.</a:t>
            </a:r>
            <a:endParaRPr lang="en-US" sz="3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D:\UNMUH\Statistics_by_AlveR_spb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99242"/>
          </a:xfrm>
          <a:prstGeom prst="rect">
            <a:avLst/>
          </a:prstGeom>
          <a:noFill/>
        </p:spPr>
      </p:pic>
      <p:sp>
        <p:nvSpPr>
          <p:cNvPr id="5" name="Rectangle 19"/>
          <p:cNvSpPr>
            <a:spLocks noChangeArrowheads="1"/>
          </p:cNvSpPr>
          <p:nvPr/>
        </p:nvSpPr>
        <p:spPr bwMode="auto">
          <a:xfrm>
            <a:off x="304800" y="6427114"/>
            <a:ext cx="29718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/>
            <a:r>
              <a:rPr lang="en-US" sz="2200" b="1" dirty="0" smtClean="0">
                <a:solidFill>
                  <a:schemeClr val="bg1"/>
                </a:solidFill>
              </a:rPr>
              <a:t>www.fennisupriadi.com</a:t>
            </a:r>
            <a:endParaRPr lang="id-ID" sz="2200" b="1" dirty="0">
              <a:solidFill>
                <a:schemeClr val="bg1"/>
              </a:solidFill>
            </a:endParaRPr>
          </a:p>
        </p:txBody>
      </p:sp>
      <p:sp>
        <p:nvSpPr>
          <p:cNvPr id="6" name="Rectangle 19"/>
          <p:cNvSpPr>
            <a:spLocks noChangeArrowheads="1"/>
          </p:cNvSpPr>
          <p:nvPr/>
        </p:nvSpPr>
        <p:spPr bwMode="auto">
          <a:xfrm>
            <a:off x="5791200" y="6427114"/>
            <a:ext cx="30480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/>
            <a:r>
              <a:rPr lang="en-US" sz="2200" b="1" dirty="0" smtClean="0">
                <a:solidFill>
                  <a:schemeClr val="bg1"/>
                </a:solidFill>
              </a:rPr>
              <a:t>info@fennisupriadi.com</a:t>
            </a:r>
            <a:endParaRPr lang="id-ID" sz="2200" b="1" dirty="0">
              <a:solidFill>
                <a:schemeClr val="bg1"/>
              </a:solidFill>
            </a:endParaRPr>
          </a:p>
        </p:txBody>
      </p:sp>
      <p:pic>
        <p:nvPicPr>
          <p:cNvPr id="7" name="Picture 2" descr="D:\UNMUH\logo-rev0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5200" y="0"/>
            <a:ext cx="1828800" cy="6858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85800" y="449282"/>
            <a:ext cx="78486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     </a:t>
            </a:r>
            <a:r>
              <a:rPr lang="en-US" sz="3600" b="1" dirty="0" err="1" smtClean="0">
                <a:solidFill>
                  <a:schemeClr val="bg1"/>
                </a:solidFill>
              </a:rPr>
              <a:t>Uji</a:t>
            </a:r>
            <a:r>
              <a:rPr lang="en-US" sz="3600" b="1" dirty="0" smtClean="0">
                <a:solidFill>
                  <a:schemeClr val="bg1"/>
                </a:solidFill>
              </a:rPr>
              <a:t> Person Chi-Square</a:t>
            </a:r>
            <a:endParaRPr lang="en-US" sz="3600" b="1" dirty="0" smtClean="0">
              <a:solidFill>
                <a:schemeClr val="bg1"/>
              </a:solidFill>
            </a:endParaRPr>
          </a:p>
          <a:p>
            <a:endParaRPr lang="en-US" sz="2400" b="1" dirty="0" smtClean="0">
              <a:solidFill>
                <a:schemeClr val="bg1"/>
              </a:solidFill>
            </a:endParaRPr>
          </a:p>
          <a:p>
            <a:pPr algn="just"/>
            <a:r>
              <a:rPr lang="en-US" sz="2800" b="1" dirty="0" smtClean="0">
                <a:solidFill>
                  <a:schemeClr val="bg1"/>
                </a:solidFill>
              </a:rPr>
              <a:t>Data </a:t>
            </a:r>
            <a:r>
              <a:rPr lang="en-US" sz="2800" b="1" dirty="0" err="1" smtClean="0">
                <a:solidFill>
                  <a:schemeClr val="bg1"/>
                </a:solidFill>
              </a:rPr>
              <a:t>tingkat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kelulusan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kelas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matematika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tersebut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akan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menjadi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sebagai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berikut</a:t>
            </a:r>
            <a:r>
              <a:rPr lang="en-US" sz="2800" b="1" dirty="0" smtClean="0">
                <a:solidFill>
                  <a:schemeClr val="bg1"/>
                </a:solidFill>
              </a:rPr>
              <a:t>.</a:t>
            </a:r>
            <a:endParaRPr lang="en-US" sz="2800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838200" y="3033712"/>
          <a:ext cx="7543799" cy="1501140"/>
        </p:xfrm>
        <a:graphic>
          <a:graphicData uri="http://schemas.openxmlformats.org/drawingml/2006/table">
            <a:tbl>
              <a:tblPr/>
              <a:tblGrid>
                <a:gridCol w="1616527"/>
                <a:gridCol w="1875174"/>
                <a:gridCol w="2327800"/>
                <a:gridCol w="1724298"/>
              </a:tblGrid>
              <a:tr h="2000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Siswa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Laki-laki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Perempuan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Lulus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Tidak lulus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48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D:\UNMUH\Statistics_by_AlveR_spb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99242"/>
          </a:xfrm>
          <a:prstGeom prst="rect">
            <a:avLst/>
          </a:prstGeom>
          <a:noFill/>
        </p:spPr>
      </p:pic>
      <p:sp>
        <p:nvSpPr>
          <p:cNvPr id="5" name="Rectangle 19"/>
          <p:cNvSpPr>
            <a:spLocks noChangeArrowheads="1"/>
          </p:cNvSpPr>
          <p:nvPr/>
        </p:nvSpPr>
        <p:spPr bwMode="auto">
          <a:xfrm>
            <a:off x="304800" y="6427114"/>
            <a:ext cx="29718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/>
            <a:r>
              <a:rPr lang="en-US" sz="2200" b="1" dirty="0" smtClean="0">
                <a:solidFill>
                  <a:schemeClr val="bg1"/>
                </a:solidFill>
              </a:rPr>
              <a:t>www.fennisupriadi.com</a:t>
            </a:r>
            <a:endParaRPr lang="id-ID" sz="2200" b="1" dirty="0">
              <a:solidFill>
                <a:schemeClr val="bg1"/>
              </a:solidFill>
            </a:endParaRPr>
          </a:p>
        </p:txBody>
      </p:sp>
      <p:sp>
        <p:nvSpPr>
          <p:cNvPr id="6" name="Rectangle 19"/>
          <p:cNvSpPr>
            <a:spLocks noChangeArrowheads="1"/>
          </p:cNvSpPr>
          <p:nvPr/>
        </p:nvSpPr>
        <p:spPr bwMode="auto">
          <a:xfrm>
            <a:off x="5791200" y="6427114"/>
            <a:ext cx="30480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/>
            <a:r>
              <a:rPr lang="en-US" sz="2200" b="1" dirty="0" smtClean="0">
                <a:solidFill>
                  <a:schemeClr val="bg1"/>
                </a:solidFill>
              </a:rPr>
              <a:t>info@fennisupriadi.com</a:t>
            </a:r>
            <a:endParaRPr lang="id-ID" sz="2200" b="1" dirty="0">
              <a:solidFill>
                <a:schemeClr val="bg1"/>
              </a:solidFill>
            </a:endParaRPr>
          </a:p>
        </p:txBody>
      </p:sp>
      <p:pic>
        <p:nvPicPr>
          <p:cNvPr id="7" name="Picture 2" descr="D:\UNMUH\logo-rev0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5200" y="0"/>
            <a:ext cx="1828800" cy="6858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85800" y="449282"/>
            <a:ext cx="78486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     </a:t>
            </a:r>
            <a:r>
              <a:rPr lang="en-US" sz="3600" b="1" dirty="0" err="1" smtClean="0">
                <a:solidFill>
                  <a:schemeClr val="bg1"/>
                </a:solidFill>
              </a:rPr>
              <a:t>Uji</a:t>
            </a:r>
            <a:r>
              <a:rPr lang="en-US" sz="3600" b="1" dirty="0" smtClean="0">
                <a:solidFill>
                  <a:schemeClr val="bg1"/>
                </a:solidFill>
              </a:rPr>
              <a:t> Person Chi-Square</a:t>
            </a:r>
            <a:endParaRPr lang="en-US" sz="3600" b="1" dirty="0" smtClean="0">
              <a:solidFill>
                <a:schemeClr val="bg1"/>
              </a:solidFill>
            </a:endParaRPr>
          </a:p>
          <a:p>
            <a:endParaRPr lang="en-US" sz="2400" b="1" dirty="0" smtClean="0">
              <a:solidFill>
                <a:schemeClr val="bg1"/>
              </a:solidFill>
            </a:endParaRPr>
          </a:p>
          <a:p>
            <a:pPr algn="just"/>
            <a:r>
              <a:rPr lang="en-US" sz="3400" b="1" dirty="0" err="1" smtClean="0">
                <a:solidFill>
                  <a:schemeClr val="bg1"/>
                </a:solidFill>
              </a:rPr>
              <a:t>Hipotesis</a:t>
            </a:r>
            <a:r>
              <a:rPr lang="en-US" sz="3400" b="1" dirty="0" smtClean="0">
                <a:solidFill>
                  <a:schemeClr val="bg1"/>
                </a:solidFill>
              </a:rPr>
              <a:t> Null: </a:t>
            </a:r>
            <a:r>
              <a:rPr lang="en-US" sz="3400" b="1" dirty="0" err="1" smtClean="0">
                <a:solidFill>
                  <a:schemeClr val="bg1"/>
                </a:solidFill>
              </a:rPr>
              <a:t>Distribusi</a:t>
            </a:r>
            <a:r>
              <a:rPr lang="en-US" sz="3400" b="1" dirty="0" smtClean="0">
                <a:solidFill>
                  <a:schemeClr val="bg1"/>
                </a:solidFill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</a:rPr>
              <a:t>frekuensi</a:t>
            </a:r>
            <a:r>
              <a:rPr lang="en-US" sz="3400" b="1" dirty="0" smtClean="0">
                <a:solidFill>
                  <a:schemeClr val="bg1"/>
                </a:solidFill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</a:rPr>
              <a:t>beberapa</a:t>
            </a:r>
            <a:r>
              <a:rPr lang="en-US" sz="3400" b="1" dirty="0" smtClean="0">
                <a:solidFill>
                  <a:schemeClr val="bg1"/>
                </a:solidFill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</a:rPr>
              <a:t>kejadian</a:t>
            </a:r>
            <a:r>
              <a:rPr lang="en-US" sz="3400" b="1" dirty="0" smtClean="0">
                <a:solidFill>
                  <a:schemeClr val="bg1"/>
                </a:solidFill>
              </a:rPr>
              <a:t> yang </a:t>
            </a:r>
            <a:r>
              <a:rPr lang="en-US" sz="3400" b="1" dirty="0" err="1" smtClean="0">
                <a:solidFill>
                  <a:schemeClr val="bg1"/>
                </a:solidFill>
              </a:rPr>
              <a:t>diamati</a:t>
            </a:r>
            <a:r>
              <a:rPr lang="en-US" sz="3400" b="1" dirty="0" smtClean="0">
                <a:solidFill>
                  <a:schemeClr val="bg1"/>
                </a:solidFill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</a:rPr>
              <a:t>pada</a:t>
            </a:r>
            <a:r>
              <a:rPr lang="en-US" sz="3400" b="1" dirty="0" smtClean="0">
                <a:solidFill>
                  <a:schemeClr val="bg1"/>
                </a:solidFill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</a:rPr>
              <a:t>sebuah</a:t>
            </a:r>
            <a:r>
              <a:rPr lang="en-US" sz="3400" b="1" dirty="0" smtClean="0">
                <a:solidFill>
                  <a:schemeClr val="bg1"/>
                </a:solidFill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</a:rPr>
              <a:t>sampel</a:t>
            </a:r>
            <a:r>
              <a:rPr lang="en-US" sz="3400" b="1" dirty="0" smtClean="0">
                <a:solidFill>
                  <a:schemeClr val="bg1"/>
                </a:solidFill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</a:rPr>
              <a:t>konsisten</a:t>
            </a:r>
            <a:r>
              <a:rPr lang="en-US" sz="3400" b="1" dirty="0" smtClean="0">
                <a:solidFill>
                  <a:schemeClr val="bg1"/>
                </a:solidFill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</a:rPr>
              <a:t>dengan</a:t>
            </a:r>
            <a:r>
              <a:rPr lang="en-US" sz="3400" b="1" dirty="0" smtClean="0">
                <a:solidFill>
                  <a:schemeClr val="bg1"/>
                </a:solidFill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</a:rPr>
              <a:t>distribusi</a:t>
            </a:r>
            <a:r>
              <a:rPr lang="en-US" sz="3400" b="1" dirty="0" smtClean="0">
                <a:solidFill>
                  <a:schemeClr val="bg1"/>
                </a:solidFill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</a:rPr>
              <a:t>teoritis</a:t>
            </a:r>
            <a:r>
              <a:rPr lang="en-US" sz="3400" b="1" dirty="0" smtClean="0">
                <a:solidFill>
                  <a:schemeClr val="bg1"/>
                </a:solidFill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</a:rPr>
              <a:t>tertentu</a:t>
            </a:r>
            <a:endParaRPr lang="en-US" sz="3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D:\UNMUH\Statistics_by_AlveR_spb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99242"/>
          </a:xfrm>
          <a:prstGeom prst="rect">
            <a:avLst/>
          </a:prstGeom>
          <a:noFill/>
        </p:spPr>
      </p:pic>
      <p:sp>
        <p:nvSpPr>
          <p:cNvPr id="5" name="Rectangle 19"/>
          <p:cNvSpPr>
            <a:spLocks noChangeArrowheads="1"/>
          </p:cNvSpPr>
          <p:nvPr/>
        </p:nvSpPr>
        <p:spPr bwMode="auto">
          <a:xfrm>
            <a:off x="304800" y="6427114"/>
            <a:ext cx="29718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/>
            <a:r>
              <a:rPr lang="en-US" sz="2200" b="1" dirty="0" smtClean="0">
                <a:solidFill>
                  <a:schemeClr val="bg1"/>
                </a:solidFill>
              </a:rPr>
              <a:t>www.fennisupriadi.com</a:t>
            </a:r>
            <a:endParaRPr lang="id-ID" sz="2200" b="1" dirty="0">
              <a:solidFill>
                <a:schemeClr val="bg1"/>
              </a:solidFill>
            </a:endParaRPr>
          </a:p>
        </p:txBody>
      </p:sp>
      <p:sp>
        <p:nvSpPr>
          <p:cNvPr id="6" name="Rectangle 19"/>
          <p:cNvSpPr>
            <a:spLocks noChangeArrowheads="1"/>
          </p:cNvSpPr>
          <p:nvPr/>
        </p:nvSpPr>
        <p:spPr bwMode="auto">
          <a:xfrm>
            <a:off x="5791200" y="6427114"/>
            <a:ext cx="30480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/>
            <a:r>
              <a:rPr lang="en-US" sz="2200" b="1" dirty="0" smtClean="0">
                <a:solidFill>
                  <a:schemeClr val="bg1"/>
                </a:solidFill>
              </a:rPr>
              <a:t>info@fennisupriadi.com</a:t>
            </a:r>
            <a:endParaRPr lang="id-ID" sz="2200" b="1" dirty="0">
              <a:solidFill>
                <a:schemeClr val="bg1"/>
              </a:solidFill>
            </a:endParaRPr>
          </a:p>
        </p:txBody>
      </p:sp>
      <p:pic>
        <p:nvPicPr>
          <p:cNvPr id="7" name="Picture 2" descr="D:\UNMUH\logo-rev0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5200" y="0"/>
            <a:ext cx="1828800" cy="6858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85800" y="449282"/>
            <a:ext cx="7848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     </a:t>
            </a:r>
            <a:r>
              <a:rPr lang="en-US" sz="3600" b="1" dirty="0" err="1" smtClean="0">
                <a:solidFill>
                  <a:schemeClr val="bg1"/>
                </a:solidFill>
              </a:rPr>
              <a:t>Uji</a:t>
            </a:r>
            <a:r>
              <a:rPr lang="en-US" sz="3600" b="1" dirty="0" smtClean="0">
                <a:solidFill>
                  <a:schemeClr val="bg1"/>
                </a:solidFill>
              </a:rPr>
              <a:t> Person Chi-Square</a:t>
            </a:r>
            <a:endParaRPr lang="en-US" sz="3600" b="1" dirty="0" smtClean="0">
              <a:solidFill>
                <a:schemeClr val="bg1"/>
              </a:solidFill>
            </a:endParaRPr>
          </a:p>
          <a:p>
            <a:endParaRPr lang="en-US" sz="2400" b="1" dirty="0" smtClean="0">
              <a:solidFill>
                <a:schemeClr val="bg1"/>
              </a:solidFill>
            </a:endParaRP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4"/>
          <a:srcRect l="5857" t="3125" r="33236" b="32292"/>
          <a:stretch>
            <a:fillRect/>
          </a:stretch>
        </p:blipFill>
        <p:spPr bwMode="auto">
          <a:xfrm>
            <a:off x="457200" y="1447799"/>
            <a:ext cx="8153400" cy="4860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D:\UNMUH\Statistics_by_AlveR_spb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99242"/>
          </a:xfrm>
          <a:prstGeom prst="rect">
            <a:avLst/>
          </a:prstGeom>
          <a:noFill/>
        </p:spPr>
      </p:pic>
      <p:sp>
        <p:nvSpPr>
          <p:cNvPr id="5" name="Rectangle 19"/>
          <p:cNvSpPr>
            <a:spLocks noChangeArrowheads="1"/>
          </p:cNvSpPr>
          <p:nvPr/>
        </p:nvSpPr>
        <p:spPr bwMode="auto">
          <a:xfrm>
            <a:off x="304800" y="6427114"/>
            <a:ext cx="29718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/>
            <a:r>
              <a:rPr lang="en-US" sz="2200" b="1" dirty="0" smtClean="0">
                <a:solidFill>
                  <a:schemeClr val="bg1"/>
                </a:solidFill>
              </a:rPr>
              <a:t>www.fennisupriadi.com</a:t>
            </a:r>
            <a:endParaRPr lang="id-ID" sz="2200" b="1" dirty="0">
              <a:solidFill>
                <a:schemeClr val="bg1"/>
              </a:solidFill>
            </a:endParaRPr>
          </a:p>
        </p:txBody>
      </p:sp>
      <p:sp>
        <p:nvSpPr>
          <p:cNvPr id="6" name="Rectangle 19"/>
          <p:cNvSpPr>
            <a:spLocks noChangeArrowheads="1"/>
          </p:cNvSpPr>
          <p:nvPr/>
        </p:nvSpPr>
        <p:spPr bwMode="auto">
          <a:xfrm>
            <a:off x="5791200" y="6427114"/>
            <a:ext cx="30480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/>
            <a:r>
              <a:rPr lang="en-US" sz="2200" b="1" dirty="0" smtClean="0">
                <a:solidFill>
                  <a:schemeClr val="bg1"/>
                </a:solidFill>
              </a:rPr>
              <a:t>info@fennisupriadi.com</a:t>
            </a:r>
            <a:endParaRPr lang="id-ID" sz="2200" b="1" dirty="0">
              <a:solidFill>
                <a:schemeClr val="bg1"/>
              </a:solidFill>
            </a:endParaRPr>
          </a:p>
        </p:txBody>
      </p:sp>
      <p:pic>
        <p:nvPicPr>
          <p:cNvPr id="7" name="Picture 2" descr="D:\UNMUH\logo-rev0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5200" y="0"/>
            <a:ext cx="1828800" cy="6858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85800" y="449282"/>
            <a:ext cx="7848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     </a:t>
            </a:r>
            <a:r>
              <a:rPr lang="en-US" sz="3600" b="1" dirty="0" err="1" smtClean="0">
                <a:solidFill>
                  <a:schemeClr val="bg1"/>
                </a:solidFill>
              </a:rPr>
              <a:t>Uji</a:t>
            </a:r>
            <a:r>
              <a:rPr lang="en-US" sz="3600" b="1" dirty="0" smtClean="0">
                <a:solidFill>
                  <a:schemeClr val="bg1"/>
                </a:solidFill>
              </a:rPr>
              <a:t> Person Chi-Square</a:t>
            </a:r>
            <a:endParaRPr lang="en-US" sz="3600" b="1" dirty="0" smtClean="0">
              <a:solidFill>
                <a:schemeClr val="bg1"/>
              </a:solidFill>
            </a:endParaRPr>
          </a:p>
          <a:p>
            <a:endParaRPr lang="en-US" sz="2400" b="1" dirty="0" smtClean="0">
              <a:solidFill>
                <a:schemeClr val="bg1"/>
              </a:solidFill>
            </a:endParaRPr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4"/>
          <a:srcRect t="2083" r="61933" b="44792"/>
          <a:stretch>
            <a:fillRect/>
          </a:stretch>
        </p:blipFill>
        <p:spPr bwMode="auto">
          <a:xfrm>
            <a:off x="1447800" y="1295400"/>
            <a:ext cx="6248400" cy="4902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D:\UNMUH\Statistics_by_AlveR_spb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99242"/>
          </a:xfrm>
          <a:prstGeom prst="rect">
            <a:avLst/>
          </a:prstGeom>
          <a:noFill/>
        </p:spPr>
      </p:pic>
      <p:sp>
        <p:nvSpPr>
          <p:cNvPr id="5" name="Rectangle 19"/>
          <p:cNvSpPr>
            <a:spLocks noChangeArrowheads="1"/>
          </p:cNvSpPr>
          <p:nvPr/>
        </p:nvSpPr>
        <p:spPr bwMode="auto">
          <a:xfrm>
            <a:off x="304800" y="6427114"/>
            <a:ext cx="29718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/>
            <a:r>
              <a:rPr lang="en-US" sz="2200" b="1" dirty="0" smtClean="0">
                <a:solidFill>
                  <a:schemeClr val="bg1"/>
                </a:solidFill>
              </a:rPr>
              <a:t>www.fennisupriadi.com</a:t>
            </a:r>
            <a:endParaRPr lang="id-ID" sz="2200" b="1" dirty="0">
              <a:solidFill>
                <a:schemeClr val="bg1"/>
              </a:solidFill>
            </a:endParaRPr>
          </a:p>
        </p:txBody>
      </p:sp>
      <p:sp>
        <p:nvSpPr>
          <p:cNvPr id="6" name="Rectangle 19"/>
          <p:cNvSpPr>
            <a:spLocks noChangeArrowheads="1"/>
          </p:cNvSpPr>
          <p:nvPr/>
        </p:nvSpPr>
        <p:spPr bwMode="auto">
          <a:xfrm>
            <a:off x="5791200" y="6427114"/>
            <a:ext cx="30480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/>
            <a:r>
              <a:rPr lang="en-US" sz="2200" b="1" dirty="0" smtClean="0">
                <a:solidFill>
                  <a:schemeClr val="bg1"/>
                </a:solidFill>
              </a:rPr>
              <a:t>info@fennisupriadi.com</a:t>
            </a:r>
            <a:endParaRPr lang="id-ID" sz="2200" b="1" dirty="0">
              <a:solidFill>
                <a:schemeClr val="bg1"/>
              </a:solidFill>
            </a:endParaRPr>
          </a:p>
        </p:txBody>
      </p:sp>
      <p:pic>
        <p:nvPicPr>
          <p:cNvPr id="7" name="Picture 2" descr="D:\UNMUH\logo-rev0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5200" y="0"/>
            <a:ext cx="1828800" cy="6858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85800" y="449282"/>
            <a:ext cx="78486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     </a:t>
            </a:r>
            <a:r>
              <a:rPr lang="en-US" sz="3600" b="1" dirty="0" err="1" smtClean="0">
                <a:solidFill>
                  <a:schemeClr val="bg1"/>
                </a:solidFill>
              </a:rPr>
              <a:t>Uji</a:t>
            </a:r>
            <a:r>
              <a:rPr lang="en-US" sz="3600" b="1" dirty="0" smtClean="0">
                <a:solidFill>
                  <a:schemeClr val="bg1"/>
                </a:solidFill>
              </a:rPr>
              <a:t> Person Chi-Square</a:t>
            </a:r>
            <a:endParaRPr lang="en-US" sz="3600" b="1" dirty="0" smtClean="0">
              <a:solidFill>
                <a:schemeClr val="bg1"/>
              </a:solidFill>
            </a:endParaRPr>
          </a:p>
          <a:p>
            <a:endParaRPr lang="en-US" sz="2400" b="1" dirty="0" smtClean="0">
              <a:solidFill>
                <a:schemeClr val="bg1"/>
              </a:solidFill>
            </a:endParaRPr>
          </a:p>
          <a:p>
            <a:pPr algn="just"/>
            <a:r>
              <a:rPr lang="en-US" sz="3400" b="1" dirty="0" err="1" smtClean="0">
                <a:solidFill>
                  <a:schemeClr val="bg1"/>
                </a:solidFill>
              </a:rPr>
              <a:t>Perhatikan</a:t>
            </a:r>
            <a:r>
              <a:rPr lang="en-US" sz="3400" b="1" dirty="0" smtClean="0">
                <a:solidFill>
                  <a:schemeClr val="bg1"/>
                </a:solidFill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</a:rPr>
              <a:t>struktur</a:t>
            </a:r>
            <a:r>
              <a:rPr lang="en-US" sz="3400" b="1" dirty="0" smtClean="0">
                <a:solidFill>
                  <a:schemeClr val="bg1"/>
                </a:solidFill>
              </a:rPr>
              <a:t> data </a:t>
            </a:r>
            <a:r>
              <a:rPr lang="en-US" sz="3400" b="1" dirty="0" err="1" smtClean="0">
                <a:solidFill>
                  <a:schemeClr val="bg1"/>
                </a:solidFill>
              </a:rPr>
              <a:t>awal</a:t>
            </a:r>
            <a:r>
              <a:rPr lang="en-US" sz="3400" b="1" dirty="0" smtClean="0">
                <a:solidFill>
                  <a:schemeClr val="bg1"/>
                </a:solidFill>
              </a:rPr>
              <a:t> (</a:t>
            </a:r>
            <a:r>
              <a:rPr lang="en-US" sz="3400" b="1" dirty="0" err="1" smtClean="0">
                <a:solidFill>
                  <a:schemeClr val="bg1"/>
                </a:solidFill>
              </a:rPr>
              <a:t>tabel</a:t>
            </a:r>
            <a:r>
              <a:rPr lang="en-US" sz="3400" b="1" dirty="0" smtClean="0">
                <a:solidFill>
                  <a:schemeClr val="bg1"/>
                </a:solidFill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</a:rPr>
              <a:t>diatas</a:t>
            </a:r>
            <a:r>
              <a:rPr lang="en-US" sz="3400" b="1" dirty="0" smtClean="0">
                <a:solidFill>
                  <a:schemeClr val="bg1"/>
                </a:solidFill>
              </a:rPr>
              <a:t>), </a:t>
            </a:r>
            <a:r>
              <a:rPr lang="en-US" sz="3400" b="1" dirty="0" err="1" smtClean="0">
                <a:solidFill>
                  <a:schemeClr val="bg1"/>
                </a:solidFill>
              </a:rPr>
              <a:t>kolom</a:t>
            </a:r>
            <a:r>
              <a:rPr lang="en-US" sz="3400" b="1" dirty="0" smtClean="0">
                <a:solidFill>
                  <a:schemeClr val="bg1"/>
                </a:solidFill>
              </a:rPr>
              <a:t> 1 </a:t>
            </a:r>
            <a:r>
              <a:rPr lang="en-US" sz="3400" b="1" dirty="0" err="1" smtClean="0">
                <a:solidFill>
                  <a:schemeClr val="bg1"/>
                </a:solidFill>
              </a:rPr>
              <a:t>dan</a:t>
            </a:r>
            <a:r>
              <a:rPr lang="en-US" sz="3400" b="1" dirty="0" smtClean="0">
                <a:solidFill>
                  <a:schemeClr val="bg1"/>
                </a:solidFill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</a:rPr>
              <a:t>baris</a:t>
            </a:r>
            <a:r>
              <a:rPr lang="en-US" sz="3400" b="1" dirty="0" smtClean="0">
                <a:solidFill>
                  <a:schemeClr val="bg1"/>
                </a:solidFill>
              </a:rPr>
              <a:t> </a:t>
            </a:r>
            <a:r>
              <a:rPr lang="en-US" sz="3400" b="1" dirty="0" smtClean="0">
                <a:solidFill>
                  <a:schemeClr val="bg1"/>
                </a:solidFill>
              </a:rPr>
              <a:t>1 </a:t>
            </a:r>
            <a:r>
              <a:rPr lang="en-US" sz="3400" b="1" dirty="0" err="1" smtClean="0">
                <a:solidFill>
                  <a:schemeClr val="bg1"/>
                </a:solidFill>
              </a:rPr>
              <a:t>menunjukkan</a:t>
            </a:r>
            <a:r>
              <a:rPr lang="en-US" sz="3400" b="1" dirty="0" smtClean="0">
                <a:solidFill>
                  <a:schemeClr val="bg1"/>
                </a:solidFill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</a:rPr>
              <a:t>perhitungan</a:t>
            </a:r>
            <a:r>
              <a:rPr lang="en-US" sz="3400" b="1" dirty="0" smtClean="0">
                <a:solidFill>
                  <a:schemeClr val="bg1"/>
                </a:solidFill>
              </a:rPr>
              <a:t>  </a:t>
            </a:r>
            <a:r>
              <a:rPr lang="en-US" sz="3400" b="1" dirty="0" err="1" smtClean="0">
                <a:solidFill>
                  <a:schemeClr val="bg1"/>
                </a:solidFill>
              </a:rPr>
              <a:t>siswa</a:t>
            </a:r>
            <a:r>
              <a:rPr lang="en-US" sz="3400" b="1" dirty="0" smtClean="0">
                <a:solidFill>
                  <a:schemeClr val="bg1"/>
                </a:solidFill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</a:rPr>
              <a:t>laki-laki</a:t>
            </a:r>
            <a:r>
              <a:rPr lang="en-US" sz="3400" b="1" dirty="0" smtClean="0">
                <a:solidFill>
                  <a:schemeClr val="bg1"/>
                </a:solidFill>
              </a:rPr>
              <a:t> yang lulus, </a:t>
            </a:r>
            <a:r>
              <a:rPr lang="en-US" sz="3400" b="1" dirty="0" err="1" smtClean="0">
                <a:solidFill>
                  <a:schemeClr val="bg1"/>
                </a:solidFill>
              </a:rPr>
              <a:t>yaitu</a:t>
            </a:r>
            <a:r>
              <a:rPr lang="en-US" sz="3400" b="1" dirty="0" smtClean="0">
                <a:solidFill>
                  <a:schemeClr val="bg1"/>
                </a:solidFill>
              </a:rPr>
              <a:t> </a:t>
            </a:r>
            <a:r>
              <a:rPr lang="en-US" sz="3400" b="1" dirty="0" smtClean="0">
                <a:solidFill>
                  <a:schemeClr val="bg1"/>
                </a:solidFill>
              </a:rPr>
              <a:t>30.</a:t>
            </a:r>
            <a:endParaRPr lang="en-US" sz="3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D:\UNMUH\Statistics_by_AlveR_spb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9924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62000" y="990600"/>
            <a:ext cx="7772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chemeClr val="bg1"/>
                </a:solidFill>
              </a:rPr>
              <a:t>Tujuan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Pembelajaran</a:t>
            </a:r>
            <a:r>
              <a:rPr lang="en-US" sz="3200" b="1" dirty="0" smtClean="0">
                <a:solidFill>
                  <a:schemeClr val="bg1"/>
                </a:solidFill>
              </a:rPr>
              <a:t> :</a:t>
            </a:r>
          </a:p>
          <a:p>
            <a:endParaRPr lang="en-US" sz="3200" b="1" dirty="0" smtClean="0">
              <a:solidFill>
                <a:schemeClr val="bg1"/>
              </a:solidFill>
            </a:endParaRPr>
          </a:p>
          <a:p>
            <a:pPr algn="just"/>
            <a:r>
              <a:rPr lang="id-ID" sz="3200" b="1" dirty="0" smtClean="0">
                <a:solidFill>
                  <a:schemeClr val="bg1"/>
                </a:solidFill>
              </a:rPr>
              <a:t>Mahasiswa diharapkan mampu memahami</a:t>
            </a:r>
            <a:r>
              <a:rPr lang="en-US" sz="3200" b="1" dirty="0" smtClean="0">
                <a:solidFill>
                  <a:schemeClr val="bg1"/>
                </a:solidFill>
              </a:rPr>
              <a:t>, </a:t>
            </a:r>
            <a:r>
              <a:rPr lang="id-ID" sz="3200" b="1" dirty="0" smtClean="0">
                <a:solidFill>
                  <a:schemeClr val="bg1"/>
                </a:solidFill>
              </a:rPr>
              <a:t>menjelaskan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tentang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Uji</a:t>
            </a:r>
            <a:r>
              <a:rPr lang="en-US" sz="3200" b="1" dirty="0" smtClean="0">
                <a:solidFill>
                  <a:schemeClr val="bg1"/>
                </a:solidFill>
              </a:rPr>
              <a:t> Chi-Square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5" name="Rectangle 19"/>
          <p:cNvSpPr>
            <a:spLocks noChangeArrowheads="1"/>
          </p:cNvSpPr>
          <p:nvPr/>
        </p:nvSpPr>
        <p:spPr bwMode="auto">
          <a:xfrm>
            <a:off x="304800" y="6427114"/>
            <a:ext cx="29718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/>
            <a:r>
              <a:rPr lang="en-US" sz="2200" b="1" dirty="0" smtClean="0">
                <a:solidFill>
                  <a:schemeClr val="bg1"/>
                </a:solidFill>
              </a:rPr>
              <a:t>www.fennisupriadi.com</a:t>
            </a:r>
            <a:endParaRPr lang="id-ID" sz="2200" b="1" dirty="0">
              <a:solidFill>
                <a:schemeClr val="bg1"/>
              </a:solidFill>
            </a:endParaRPr>
          </a:p>
        </p:txBody>
      </p:sp>
      <p:sp>
        <p:nvSpPr>
          <p:cNvPr id="6" name="Rectangle 19"/>
          <p:cNvSpPr>
            <a:spLocks noChangeArrowheads="1"/>
          </p:cNvSpPr>
          <p:nvPr/>
        </p:nvSpPr>
        <p:spPr bwMode="auto">
          <a:xfrm>
            <a:off x="5791200" y="6427114"/>
            <a:ext cx="30480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/>
            <a:r>
              <a:rPr lang="en-US" sz="2200" b="1" dirty="0" smtClean="0">
                <a:solidFill>
                  <a:schemeClr val="bg1"/>
                </a:solidFill>
              </a:rPr>
              <a:t>info@fennisupriadi.com</a:t>
            </a:r>
            <a:endParaRPr lang="id-ID" sz="2200" b="1" dirty="0">
              <a:solidFill>
                <a:schemeClr val="bg1"/>
              </a:solidFill>
            </a:endParaRPr>
          </a:p>
        </p:txBody>
      </p:sp>
      <p:pic>
        <p:nvPicPr>
          <p:cNvPr id="7" name="Picture 2" descr="D:\UNMUH\logo-rev0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5200" y="0"/>
            <a:ext cx="1828800" cy="68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D:\UNMUH\Statistics_by_AlveR_spb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99242"/>
          </a:xfrm>
          <a:prstGeom prst="rect">
            <a:avLst/>
          </a:prstGeom>
          <a:noFill/>
        </p:spPr>
      </p:pic>
      <p:sp>
        <p:nvSpPr>
          <p:cNvPr id="5" name="Rectangle 19"/>
          <p:cNvSpPr>
            <a:spLocks noChangeArrowheads="1"/>
          </p:cNvSpPr>
          <p:nvPr/>
        </p:nvSpPr>
        <p:spPr bwMode="auto">
          <a:xfrm>
            <a:off x="304800" y="6427114"/>
            <a:ext cx="29718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/>
            <a:r>
              <a:rPr lang="en-US" sz="2200" b="1" dirty="0" smtClean="0">
                <a:solidFill>
                  <a:schemeClr val="bg1"/>
                </a:solidFill>
              </a:rPr>
              <a:t>www.fennisupriadi.com</a:t>
            </a:r>
            <a:endParaRPr lang="id-ID" sz="2200" b="1" dirty="0">
              <a:solidFill>
                <a:schemeClr val="bg1"/>
              </a:solidFill>
            </a:endParaRPr>
          </a:p>
        </p:txBody>
      </p:sp>
      <p:sp>
        <p:nvSpPr>
          <p:cNvPr id="6" name="Rectangle 19"/>
          <p:cNvSpPr>
            <a:spLocks noChangeArrowheads="1"/>
          </p:cNvSpPr>
          <p:nvPr/>
        </p:nvSpPr>
        <p:spPr bwMode="auto">
          <a:xfrm>
            <a:off x="5791200" y="6427114"/>
            <a:ext cx="30480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/>
            <a:r>
              <a:rPr lang="en-US" sz="2200" b="1" dirty="0" smtClean="0">
                <a:solidFill>
                  <a:schemeClr val="bg1"/>
                </a:solidFill>
              </a:rPr>
              <a:t>info@fennisupriadi.com</a:t>
            </a:r>
            <a:endParaRPr lang="id-ID" sz="2200" b="1" dirty="0">
              <a:solidFill>
                <a:schemeClr val="bg1"/>
              </a:solidFill>
            </a:endParaRPr>
          </a:p>
        </p:txBody>
      </p:sp>
      <p:pic>
        <p:nvPicPr>
          <p:cNvPr id="7" name="Picture 2" descr="D:\UNMUH\logo-rev0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5200" y="0"/>
            <a:ext cx="1828800" cy="6858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85800" y="449282"/>
            <a:ext cx="7848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     </a:t>
            </a:r>
            <a:r>
              <a:rPr lang="en-US" sz="3600" b="1" dirty="0" err="1" smtClean="0">
                <a:solidFill>
                  <a:schemeClr val="bg1"/>
                </a:solidFill>
              </a:rPr>
              <a:t>Uji</a:t>
            </a:r>
            <a:r>
              <a:rPr lang="en-US" sz="3600" b="1" dirty="0" smtClean="0">
                <a:solidFill>
                  <a:schemeClr val="bg1"/>
                </a:solidFill>
              </a:rPr>
              <a:t> Person Chi-Square</a:t>
            </a:r>
            <a:endParaRPr lang="en-US" sz="3600" b="1" dirty="0" smtClean="0">
              <a:solidFill>
                <a:schemeClr val="bg1"/>
              </a:solidFill>
            </a:endParaRPr>
          </a:p>
          <a:p>
            <a:endParaRPr lang="en-US" sz="2400" b="1" dirty="0" smtClean="0">
              <a:solidFill>
                <a:schemeClr val="bg1"/>
              </a:solidFill>
            </a:endParaRPr>
          </a:p>
          <a:p>
            <a:pPr algn="just"/>
            <a:r>
              <a:rPr lang="en-US" sz="3400" b="1" dirty="0" err="1" smtClean="0">
                <a:solidFill>
                  <a:schemeClr val="bg1"/>
                </a:solidFill>
              </a:rPr>
              <a:t>Kemudian</a:t>
            </a:r>
            <a:r>
              <a:rPr lang="en-US" sz="3400" b="1" dirty="0" smtClean="0">
                <a:solidFill>
                  <a:schemeClr val="bg1"/>
                </a:solidFill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</a:rPr>
              <a:t>kolom</a:t>
            </a:r>
            <a:r>
              <a:rPr lang="en-US" sz="3400" b="1" dirty="0" smtClean="0">
                <a:solidFill>
                  <a:schemeClr val="bg1"/>
                </a:solidFill>
              </a:rPr>
              <a:t> 1 </a:t>
            </a:r>
            <a:r>
              <a:rPr lang="en-US" sz="3400" b="1" dirty="0" err="1" smtClean="0">
                <a:solidFill>
                  <a:schemeClr val="bg1"/>
                </a:solidFill>
              </a:rPr>
              <a:t>dan</a:t>
            </a:r>
            <a:r>
              <a:rPr lang="en-US" sz="3400" b="1" dirty="0" smtClean="0">
                <a:solidFill>
                  <a:schemeClr val="bg1"/>
                </a:solidFill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</a:rPr>
              <a:t>baris</a:t>
            </a:r>
            <a:r>
              <a:rPr lang="en-US" sz="3400" b="1" dirty="0" smtClean="0">
                <a:solidFill>
                  <a:schemeClr val="bg1"/>
                </a:solidFill>
              </a:rPr>
              <a:t> 2 </a:t>
            </a:r>
            <a:r>
              <a:rPr lang="en-US" sz="3400" b="1" dirty="0" err="1" smtClean="0">
                <a:solidFill>
                  <a:schemeClr val="bg1"/>
                </a:solidFill>
              </a:rPr>
              <a:t>menunjukkan</a:t>
            </a:r>
            <a:r>
              <a:rPr lang="en-US" sz="3400" b="1" dirty="0" smtClean="0">
                <a:solidFill>
                  <a:schemeClr val="bg1"/>
                </a:solidFill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</a:rPr>
              <a:t>siswa</a:t>
            </a:r>
            <a:r>
              <a:rPr lang="en-US" sz="3400" b="1" dirty="0" smtClean="0">
                <a:solidFill>
                  <a:schemeClr val="bg1"/>
                </a:solidFill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</a:rPr>
              <a:t>perempuan</a:t>
            </a:r>
            <a:r>
              <a:rPr lang="en-US" sz="3400" b="1" dirty="0" smtClean="0">
                <a:solidFill>
                  <a:schemeClr val="bg1"/>
                </a:solidFill>
              </a:rPr>
              <a:t> yang lulus, </a:t>
            </a:r>
            <a:r>
              <a:rPr lang="en-US" sz="3400" b="1" dirty="0" err="1" smtClean="0">
                <a:solidFill>
                  <a:schemeClr val="bg1"/>
                </a:solidFill>
              </a:rPr>
              <a:t>yaitu</a:t>
            </a:r>
            <a:r>
              <a:rPr lang="en-US" sz="3400" b="1" dirty="0" smtClean="0">
                <a:solidFill>
                  <a:schemeClr val="bg1"/>
                </a:solidFill>
              </a:rPr>
              <a:t> 36</a:t>
            </a:r>
            <a:endParaRPr lang="en-US" sz="3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D:\UNMUH\Statistics_by_AlveR_spb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99242"/>
          </a:xfrm>
          <a:prstGeom prst="rect">
            <a:avLst/>
          </a:prstGeom>
          <a:noFill/>
        </p:spPr>
      </p:pic>
      <p:sp>
        <p:nvSpPr>
          <p:cNvPr id="5" name="Rectangle 19"/>
          <p:cNvSpPr>
            <a:spLocks noChangeArrowheads="1"/>
          </p:cNvSpPr>
          <p:nvPr/>
        </p:nvSpPr>
        <p:spPr bwMode="auto">
          <a:xfrm>
            <a:off x="304800" y="6427114"/>
            <a:ext cx="29718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/>
            <a:r>
              <a:rPr lang="en-US" sz="2200" b="1" dirty="0" smtClean="0">
                <a:solidFill>
                  <a:schemeClr val="bg1"/>
                </a:solidFill>
              </a:rPr>
              <a:t>www.fennisupriadi.com</a:t>
            </a:r>
            <a:endParaRPr lang="id-ID" sz="2200" b="1" dirty="0">
              <a:solidFill>
                <a:schemeClr val="bg1"/>
              </a:solidFill>
            </a:endParaRPr>
          </a:p>
        </p:txBody>
      </p:sp>
      <p:sp>
        <p:nvSpPr>
          <p:cNvPr id="6" name="Rectangle 19"/>
          <p:cNvSpPr>
            <a:spLocks noChangeArrowheads="1"/>
          </p:cNvSpPr>
          <p:nvPr/>
        </p:nvSpPr>
        <p:spPr bwMode="auto">
          <a:xfrm>
            <a:off x="5791200" y="6427114"/>
            <a:ext cx="30480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/>
            <a:r>
              <a:rPr lang="en-US" sz="2200" b="1" dirty="0" smtClean="0">
                <a:solidFill>
                  <a:schemeClr val="bg1"/>
                </a:solidFill>
              </a:rPr>
              <a:t>info@fennisupriadi.com</a:t>
            </a:r>
            <a:endParaRPr lang="id-ID" sz="2200" b="1" dirty="0">
              <a:solidFill>
                <a:schemeClr val="bg1"/>
              </a:solidFill>
            </a:endParaRPr>
          </a:p>
        </p:txBody>
      </p:sp>
      <p:pic>
        <p:nvPicPr>
          <p:cNvPr id="7" name="Picture 2" descr="D:\UNMUH\logo-rev0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5200" y="0"/>
            <a:ext cx="1828800" cy="6858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85800" y="449282"/>
            <a:ext cx="7848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     </a:t>
            </a:r>
            <a:r>
              <a:rPr lang="en-US" sz="3600" b="1" dirty="0" err="1" smtClean="0">
                <a:solidFill>
                  <a:schemeClr val="bg1"/>
                </a:solidFill>
              </a:rPr>
              <a:t>Uji</a:t>
            </a:r>
            <a:r>
              <a:rPr lang="en-US" sz="3600" b="1" dirty="0" smtClean="0">
                <a:solidFill>
                  <a:schemeClr val="bg1"/>
                </a:solidFill>
              </a:rPr>
              <a:t> Person Chi-Square</a:t>
            </a:r>
            <a:endParaRPr lang="en-US" sz="3600" b="1" dirty="0" smtClean="0">
              <a:solidFill>
                <a:schemeClr val="bg1"/>
              </a:solidFill>
            </a:endParaRPr>
          </a:p>
          <a:p>
            <a:endParaRPr lang="en-US" sz="2400" b="1" dirty="0" smtClean="0">
              <a:solidFill>
                <a:schemeClr val="bg1"/>
              </a:solidFill>
            </a:endParaRPr>
          </a:p>
          <a:p>
            <a:pPr algn="just"/>
            <a:r>
              <a:rPr lang="en-US" sz="3400" b="1" dirty="0" err="1" smtClean="0">
                <a:solidFill>
                  <a:schemeClr val="bg1"/>
                </a:solidFill>
              </a:rPr>
              <a:t>Kolom</a:t>
            </a:r>
            <a:r>
              <a:rPr lang="en-US" sz="3400" b="1" dirty="0" smtClean="0">
                <a:solidFill>
                  <a:schemeClr val="bg1"/>
                </a:solidFill>
              </a:rPr>
              <a:t> 2 </a:t>
            </a:r>
            <a:r>
              <a:rPr lang="en-US" sz="3400" b="1" dirty="0" err="1" smtClean="0">
                <a:solidFill>
                  <a:schemeClr val="bg1"/>
                </a:solidFill>
              </a:rPr>
              <a:t>dan</a:t>
            </a:r>
            <a:r>
              <a:rPr lang="en-US" sz="3400" b="1" dirty="0" smtClean="0">
                <a:solidFill>
                  <a:schemeClr val="bg1"/>
                </a:solidFill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</a:rPr>
              <a:t>baris</a:t>
            </a:r>
            <a:r>
              <a:rPr lang="en-US" sz="3400" b="1" dirty="0" smtClean="0">
                <a:solidFill>
                  <a:schemeClr val="bg1"/>
                </a:solidFill>
              </a:rPr>
              <a:t> 1 </a:t>
            </a:r>
            <a:r>
              <a:rPr lang="en-US" sz="3400" b="1" dirty="0" err="1" smtClean="0">
                <a:solidFill>
                  <a:schemeClr val="bg1"/>
                </a:solidFill>
              </a:rPr>
              <a:t>menunjukkan</a:t>
            </a:r>
            <a:r>
              <a:rPr lang="en-US" sz="3400" b="1" dirty="0" smtClean="0">
                <a:solidFill>
                  <a:schemeClr val="bg1"/>
                </a:solidFill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</a:rPr>
              <a:t>siswa</a:t>
            </a:r>
            <a:r>
              <a:rPr lang="en-US" sz="3400" b="1" dirty="0" smtClean="0">
                <a:solidFill>
                  <a:schemeClr val="bg1"/>
                </a:solidFill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</a:rPr>
              <a:t>laki-laki</a:t>
            </a:r>
            <a:r>
              <a:rPr lang="en-US" sz="3400" b="1" dirty="0" smtClean="0">
                <a:solidFill>
                  <a:schemeClr val="bg1"/>
                </a:solidFill>
              </a:rPr>
              <a:t> yang </a:t>
            </a:r>
            <a:r>
              <a:rPr lang="en-US" sz="3400" b="1" dirty="0" err="1" smtClean="0">
                <a:solidFill>
                  <a:schemeClr val="bg1"/>
                </a:solidFill>
              </a:rPr>
              <a:t>tidak</a:t>
            </a:r>
            <a:r>
              <a:rPr lang="en-US" sz="3400" b="1" dirty="0" smtClean="0">
                <a:solidFill>
                  <a:schemeClr val="bg1"/>
                </a:solidFill>
              </a:rPr>
              <a:t> lulus, </a:t>
            </a:r>
            <a:r>
              <a:rPr lang="en-US" sz="3400" b="1" dirty="0" err="1" smtClean="0">
                <a:solidFill>
                  <a:schemeClr val="bg1"/>
                </a:solidFill>
              </a:rPr>
              <a:t>yaitu</a:t>
            </a:r>
            <a:r>
              <a:rPr lang="en-US" sz="3400" b="1" dirty="0" smtClean="0">
                <a:solidFill>
                  <a:schemeClr val="bg1"/>
                </a:solidFill>
              </a:rPr>
              <a:t> 14</a:t>
            </a:r>
            <a:endParaRPr lang="en-US" sz="3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D:\UNMUH\Statistics_by_AlveR_spb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99242"/>
          </a:xfrm>
          <a:prstGeom prst="rect">
            <a:avLst/>
          </a:prstGeom>
          <a:noFill/>
        </p:spPr>
      </p:pic>
      <p:sp>
        <p:nvSpPr>
          <p:cNvPr id="5" name="Rectangle 19"/>
          <p:cNvSpPr>
            <a:spLocks noChangeArrowheads="1"/>
          </p:cNvSpPr>
          <p:nvPr/>
        </p:nvSpPr>
        <p:spPr bwMode="auto">
          <a:xfrm>
            <a:off x="304800" y="6427114"/>
            <a:ext cx="29718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/>
            <a:r>
              <a:rPr lang="en-US" sz="2200" b="1" dirty="0" smtClean="0">
                <a:solidFill>
                  <a:schemeClr val="bg1"/>
                </a:solidFill>
              </a:rPr>
              <a:t>www.fennisupriadi.com</a:t>
            </a:r>
            <a:endParaRPr lang="id-ID" sz="2200" b="1" dirty="0">
              <a:solidFill>
                <a:schemeClr val="bg1"/>
              </a:solidFill>
            </a:endParaRPr>
          </a:p>
        </p:txBody>
      </p:sp>
      <p:sp>
        <p:nvSpPr>
          <p:cNvPr id="6" name="Rectangle 19"/>
          <p:cNvSpPr>
            <a:spLocks noChangeArrowheads="1"/>
          </p:cNvSpPr>
          <p:nvPr/>
        </p:nvSpPr>
        <p:spPr bwMode="auto">
          <a:xfrm>
            <a:off x="5791200" y="6427114"/>
            <a:ext cx="30480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/>
            <a:r>
              <a:rPr lang="en-US" sz="2200" b="1" dirty="0" smtClean="0">
                <a:solidFill>
                  <a:schemeClr val="bg1"/>
                </a:solidFill>
              </a:rPr>
              <a:t>info@fennisupriadi.com</a:t>
            </a:r>
            <a:endParaRPr lang="id-ID" sz="2200" b="1" dirty="0">
              <a:solidFill>
                <a:schemeClr val="bg1"/>
              </a:solidFill>
            </a:endParaRPr>
          </a:p>
        </p:txBody>
      </p:sp>
      <p:pic>
        <p:nvPicPr>
          <p:cNvPr id="7" name="Picture 2" descr="D:\UNMUH\logo-rev0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5200" y="0"/>
            <a:ext cx="1828800" cy="6858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85800" y="449282"/>
            <a:ext cx="7848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     </a:t>
            </a:r>
            <a:r>
              <a:rPr lang="en-US" sz="3600" b="1" dirty="0" err="1" smtClean="0">
                <a:solidFill>
                  <a:schemeClr val="bg1"/>
                </a:solidFill>
              </a:rPr>
              <a:t>Uji</a:t>
            </a:r>
            <a:r>
              <a:rPr lang="en-US" sz="3600" b="1" dirty="0" smtClean="0">
                <a:solidFill>
                  <a:schemeClr val="bg1"/>
                </a:solidFill>
              </a:rPr>
              <a:t> Person Chi-Square</a:t>
            </a:r>
            <a:endParaRPr lang="en-US" sz="3600" b="1" dirty="0" smtClean="0">
              <a:solidFill>
                <a:schemeClr val="bg1"/>
              </a:solidFill>
            </a:endParaRPr>
          </a:p>
          <a:p>
            <a:endParaRPr lang="en-US" sz="2400" b="1" dirty="0" smtClean="0">
              <a:solidFill>
                <a:schemeClr val="bg1"/>
              </a:solidFill>
            </a:endParaRPr>
          </a:p>
          <a:p>
            <a:pPr algn="just"/>
            <a:r>
              <a:rPr lang="en-US" sz="3400" b="1" dirty="0" err="1" smtClean="0">
                <a:solidFill>
                  <a:schemeClr val="bg1"/>
                </a:solidFill>
              </a:rPr>
              <a:t>Sedangkan</a:t>
            </a:r>
            <a:r>
              <a:rPr lang="en-US" sz="3400" b="1" dirty="0" smtClean="0">
                <a:solidFill>
                  <a:schemeClr val="bg1"/>
                </a:solidFill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</a:rPr>
              <a:t>kolom</a:t>
            </a:r>
            <a:r>
              <a:rPr lang="en-US" sz="3400" b="1" dirty="0" smtClean="0">
                <a:solidFill>
                  <a:schemeClr val="bg1"/>
                </a:solidFill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</a:rPr>
              <a:t>terakhir</a:t>
            </a:r>
            <a:r>
              <a:rPr lang="en-US" sz="3400" b="1" dirty="0" smtClean="0">
                <a:solidFill>
                  <a:schemeClr val="bg1"/>
                </a:solidFill>
              </a:rPr>
              <a:t> 2 </a:t>
            </a:r>
            <a:r>
              <a:rPr lang="en-US" sz="3400" b="1" dirty="0" err="1" smtClean="0">
                <a:solidFill>
                  <a:schemeClr val="bg1"/>
                </a:solidFill>
              </a:rPr>
              <a:t>dan</a:t>
            </a:r>
            <a:r>
              <a:rPr lang="en-US" sz="3400" b="1" dirty="0" smtClean="0">
                <a:solidFill>
                  <a:schemeClr val="bg1"/>
                </a:solidFill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</a:rPr>
              <a:t>baris</a:t>
            </a:r>
            <a:r>
              <a:rPr lang="en-US" sz="3400" b="1" dirty="0" smtClean="0">
                <a:solidFill>
                  <a:schemeClr val="bg1"/>
                </a:solidFill>
              </a:rPr>
              <a:t> 2 </a:t>
            </a:r>
            <a:r>
              <a:rPr lang="en-US" sz="3400" b="1" dirty="0" err="1" smtClean="0">
                <a:solidFill>
                  <a:schemeClr val="bg1"/>
                </a:solidFill>
              </a:rPr>
              <a:t>menunjukkan</a:t>
            </a:r>
            <a:r>
              <a:rPr lang="en-US" sz="3400" b="1" dirty="0" smtClean="0">
                <a:solidFill>
                  <a:schemeClr val="bg1"/>
                </a:solidFill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</a:rPr>
              <a:t>siswa</a:t>
            </a:r>
            <a:r>
              <a:rPr lang="en-US" sz="3400" b="1" dirty="0" smtClean="0">
                <a:solidFill>
                  <a:schemeClr val="bg1"/>
                </a:solidFill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</a:rPr>
              <a:t>perempuan</a:t>
            </a:r>
            <a:r>
              <a:rPr lang="en-US" sz="3400" b="1" dirty="0" smtClean="0">
                <a:solidFill>
                  <a:schemeClr val="bg1"/>
                </a:solidFill>
              </a:rPr>
              <a:t> yang </a:t>
            </a:r>
            <a:r>
              <a:rPr lang="en-US" sz="3400" b="1" dirty="0" err="1" smtClean="0">
                <a:solidFill>
                  <a:schemeClr val="bg1"/>
                </a:solidFill>
              </a:rPr>
              <a:t>tidak</a:t>
            </a:r>
            <a:r>
              <a:rPr lang="en-US" sz="3400" b="1" dirty="0" smtClean="0">
                <a:solidFill>
                  <a:schemeClr val="bg1"/>
                </a:solidFill>
              </a:rPr>
              <a:t> lulus, </a:t>
            </a:r>
            <a:r>
              <a:rPr lang="en-US" sz="3400" b="1" dirty="0" err="1" smtClean="0">
                <a:solidFill>
                  <a:schemeClr val="bg1"/>
                </a:solidFill>
              </a:rPr>
              <a:t>yaitu</a:t>
            </a:r>
            <a:r>
              <a:rPr lang="en-US" sz="3400" b="1" dirty="0" smtClean="0">
                <a:solidFill>
                  <a:schemeClr val="bg1"/>
                </a:solidFill>
              </a:rPr>
              <a:t> </a:t>
            </a:r>
            <a:r>
              <a:rPr lang="en-US" sz="3400" b="1" dirty="0" smtClean="0">
                <a:solidFill>
                  <a:schemeClr val="bg1"/>
                </a:solidFill>
              </a:rPr>
              <a:t>34.</a:t>
            </a:r>
            <a:endParaRPr lang="en-US" sz="3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D:\UNMUH\Statistics_by_AlveR_spb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99242"/>
          </a:xfrm>
          <a:prstGeom prst="rect">
            <a:avLst/>
          </a:prstGeom>
          <a:noFill/>
        </p:spPr>
      </p:pic>
      <p:sp>
        <p:nvSpPr>
          <p:cNvPr id="5" name="Rectangle 19"/>
          <p:cNvSpPr>
            <a:spLocks noChangeArrowheads="1"/>
          </p:cNvSpPr>
          <p:nvPr/>
        </p:nvSpPr>
        <p:spPr bwMode="auto">
          <a:xfrm>
            <a:off x="304800" y="6427114"/>
            <a:ext cx="29718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/>
            <a:r>
              <a:rPr lang="en-US" sz="2200" b="1" dirty="0" smtClean="0">
                <a:solidFill>
                  <a:schemeClr val="bg1"/>
                </a:solidFill>
              </a:rPr>
              <a:t>www.fennisupriadi.com</a:t>
            </a:r>
            <a:endParaRPr lang="id-ID" sz="2200" b="1" dirty="0">
              <a:solidFill>
                <a:schemeClr val="bg1"/>
              </a:solidFill>
            </a:endParaRPr>
          </a:p>
        </p:txBody>
      </p:sp>
      <p:sp>
        <p:nvSpPr>
          <p:cNvPr id="6" name="Rectangle 19"/>
          <p:cNvSpPr>
            <a:spLocks noChangeArrowheads="1"/>
          </p:cNvSpPr>
          <p:nvPr/>
        </p:nvSpPr>
        <p:spPr bwMode="auto">
          <a:xfrm>
            <a:off x="5791200" y="6427114"/>
            <a:ext cx="30480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/>
            <a:r>
              <a:rPr lang="en-US" sz="2200" b="1" dirty="0" smtClean="0">
                <a:solidFill>
                  <a:schemeClr val="bg1"/>
                </a:solidFill>
              </a:rPr>
              <a:t>info@fennisupriadi.com</a:t>
            </a:r>
            <a:endParaRPr lang="id-ID" sz="2200" b="1" dirty="0">
              <a:solidFill>
                <a:schemeClr val="bg1"/>
              </a:solidFill>
            </a:endParaRPr>
          </a:p>
        </p:txBody>
      </p:sp>
      <p:pic>
        <p:nvPicPr>
          <p:cNvPr id="7" name="Picture 2" descr="D:\UNMUH\logo-rev0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5200" y="0"/>
            <a:ext cx="1828800" cy="6858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85800" y="449282"/>
            <a:ext cx="78486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     </a:t>
            </a:r>
            <a:r>
              <a:rPr lang="en-US" sz="3600" b="1" dirty="0" err="1" smtClean="0">
                <a:solidFill>
                  <a:schemeClr val="bg1"/>
                </a:solidFill>
              </a:rPr>
              <a:t>Uji</a:t>
            </a:r>
            <a:r>
              <a:rPr lang="en-US" sz="3600" b="1" dirty="0" smtClean="0">
                <a:solidFill>
                  <a:schemeClr val="bg1"/>
                </a:solidFill>
              </a:rPr>
              <a:t> Person Chi-Square</a:t>
            </a:r>
            <a:endParaRPr lang="en-US" sz="3600" b="1" dirty="0" smtClean="0">
              <a:solidFill>
                <a:schemeClr val="bg1"/>
              </a:solidFill>
            </a:endParaRPr>
          </a:p>
          <a:p>
            <a:endParaRPr lang="en-US" sz="2400" b="1" dirty="0" smtClean="0">
              <a:solidFill>
                <a:schemeClr val="bg1"/>
              </a:solidFill>
            </a:endParaRPr>
          </a:p>
          <a:p>
            <a:pPr algn="just"/>
            <a:r>
              <a:rPr lang="en-US" sz="3400" b="1" dirty="0" err="1" smtClean="0">
                <a:solidFill>
                  <a:schemeClr val="bg1"/>
                </a:solidFill>
              </a:rPr>
              <a:t>Setelah</a:t>
            </a:r>
            <a:r>
              <a:rPr lang="en-US" sz="3400" b="1" dirty="0" smtClean="0">
                <a:solidFill>
                  <a:schemeClr val="bg1"/>
                </a:solidFill>
              </a:rPr>
              <a:t> data </a:t>
            </a:r>
            <a:r>
              <a:rPr lang="en-US" sz="3400" b="1" dirty="0" err="1" smtClean="0">
                <a:solidFill>
                  <a:schemeClr val="bg1"/>
                </a:solidFill>
              </a:rPr>
              <a:t>diinput</a:t>
            </a:r>
            <a:r>
              <a:rPr lang="en-US" sz="3400" b="1" dirty="0" smtClean="0">
                <a:solidFill>
                  <a:schemeClr val="bg1"/>
                </a:solidFill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</a:rPr>
              <a:t>maka</a:t>
            </a:r>
            <a:r>
              <a:rPr lang="en-US" sz="3400" b="1" dirty="0" smtClean="0">
                <a:solidFill>
                  <a:schemeClr val="bg1"/>
                </a:solidFill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</a:rPr>
              <a:t>diperhatikan</a:t>
            </a:r>
            <a:r>
              <a:rPr lang="en-US" sz="3400" b="1" dirty="0" smtClean="0">
                <a:solidFill>
                  <a:schemeClr val="bg1"/>
                </a:solidFill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</a:rPr>
              <a:t>bahwa</a:t>
            </a:r>
            <a:r>
              <a:rPr lang="en-US" sz="3400" b="1" dirty="0" smtClean="0">
                <a:solidFill>
                  <a:schemeClr val="bg1"/>
                </a:solidFill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</a:rPr>
              <a:t>variabel</a:t>
            </a:r>
            <a:r>
              <a:rPr lang="en-US" sz="3400" b="1" dirty="0" smtClean="0">
                <a:solidFill>
                  <a:schemeClr val="bg1"/>
                </a:solidFill>
              </a:rPr>
              <a:t> PERHITUNGAN </a:t>
            </a:r>
            <a:r>
              <a:rPr lang="en-US" sz="3400" b="1" dirty="0" err="1" smtClean="0">
                <a:solidFill>
                  <a:schemeClr val="bg1"/>
                </a:solidFill>
              </a:rPr>
              <a:t>mewakili</a:t>
            </a:r>
            <a:r>
              <a:rPr lang="en-US" sz="3400" b="1" dirty="0" smtClean="0">
                <a:solidFill>
                  <a:schemeClr val="bg1"/>
                </a:solidFill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</a:rPr>
              <a:t>frekuensi</a:t>
            </a:r>
            <a:r>
              <a:rPr lang="en-US" sz="3400" b="1" dirty="0" smtClean="0">
                <a:solidFill>
                  <a:schemeClr val="bg1"/>
                </a:solidFill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</a:rPr>
              <a:t>untuk</a:t>
            </a:r>
            <a:r>
              <a:rPr lang="en-US" sz="3400" b="1" dirty="0" smtClean="0">
                <a:solidFill>
                  <a:schemeClr val="bg1"/>
                </a:solidFill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</a:rPr>
              <a:t>masing-masing</a:t>
            </a:r>
            <a:r>
              <a:rPr lang="en-US" sz="3400" b="1" dirty="0" smtClean="0">
                <a:solidFill>
                  <a:schemeClr val="bg1"/>
                </a:solidFill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</a:rPr>
              <a:t>unik</a:t>
            </a:r>
            <a:r>
              <a:rPr lang="en-US" sz="3400" b="1" dirty="0" smtClean="0">
                <a:solidFill>
                  <a:schemeClr val="bg1"/>
                </a:solidFill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</a:rPr>
              <a:t>pengkodean</a:t>
            </a:r>
            <a:r>
              <a:rPr lang="en-US" sz="3400" b="1" dirty="0" smtClean="0">
                <a:solidFill>
                  <a:schemeClr val="bg1"/>
                </a:solidFill>
              </a:rPr>
              <a:t> BARIS </a:t>
            </a:r>
            <a:r>
              <a:rPr lang="en-US" sz="3400" b="1" dirty="0" err="1" smtClean="0">
                <a:solidFill>
                  <a:schemeClr val="bg1"/>
                </a:solidFill>
              </a:rPr>
              <a:t>dan</a:t>
            </a:r>
            <a:r>
              <a:rPr lang="en-US" sz="3400" b="1" dirty="0" smtClean="0">
                <a:solidFill>
                  <a:schemeClr val="bg1"/>
                </a:solidFill>
              </a:rPr>
              <a:t> KOLOM, </a:t>
            </a:r>
            <a:r>
              <a:rPr lang="en-US" sz="3400" b="1" dirty="0" err="1" smtClean="0">
                <a:solidFill>
                  <a:schemeClr val="bg1"/>
                </a:solidFill>
              </a:rPr>
              <a:t>dengan</a:t>
            </a:r>
            <a:r>
              <a:rPr lang="en-US" sz="3400" b="1" dirty="0" smtClean="0">
                <a:solidFill>
                  <a:schemeClr val="bg1"/>
                </a:solidFill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</a:rPr>
              <a:t>menerapkan</a:t>
            </a:r>
            <a:r>
              <a:rPr lang="en-US" sz="3400" b="1" dirty="0" smtClean="0">
                <a:solidFill>
                  <a:schemeClr val="bg1"/>
                </a:solidFill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</a:rPr>
              <a:t>perintah</a:t>
            </a:r>
            <a:r>
              <a:rPr lang="en-US" sz="3400" b="1" dirty="0" smtClean="0">
                <a:solidFill>
                  <a:schemeClr val="bg1"/>
                </a:solidFill>
              </a:rPr>
              <a:t> DATA – </a:t>
            </a:r>
            <a:r>
              <a:rPr lang="en-US" sz="3400" b="1" i="1" dirty="0" smtClean="0">
                <a:solidFill>
                  <a:schemeClr val="bg1"/>
                </a:solidFill>
              </a:rPr>
              <a:t>WEIGHT CASE</a:t>
            </a:r>
            <a:endParaRPr lang="en-US" sz="3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D:\UNMUH\Statistics_by_AlveR_spb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99242"/>
          </a:xfrm>
          <a:prstGeom prst="rect">
            <a:avLst/>
          </a:prstGeom>
          <a:noFill/>
        </p:spPr>
      </p:pic>
      <p:sp>
        <p:nvSpPr>
          <p:cNvPr id="5" name="Rectangle 19"/>
          <p:cNvSpPr>
            <a:spLocks noChangeArrowheads="1"/>
          </p:cNvSpPr>
          <p:nvPr/>
        </p:nvSpPr>
        <p:spPr bwMode="auto">
          <a:xfrm>
            <a:off x="304800" y="6427114"/>
            <a:ext cx="29718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/>
            <a:r>
              <a:rPr lang="en-US" sz="2200" b="1" dirty="0" smtClean="0">
                <a:solidFill>
                  <a:schemeClr val="bg1"/>
                </a:solidFill>
              </a:rPr>
              <a:t>www.fennisupriadi.com</a:t>
            </a:r>
            <a:endParaRPr lang="id-ID" sz="2200" b="1" dirty="0">
              <a:solidFill>
                <a:schemeClr val="bg1"/>
              </a:solidFill>
            </a:endParaRPr>
          </a:p>
        </p:txBody>
      </p:sp>
      <p:sp>
        <p:nvSpPr>
          <p:cNvPr id="6" name="Rectangle 19"/>
          <p:cNvSpPr>
            <a:spLocks noChangeArrowheads="1"/>
          </p:cNvSpPr>
          <p:nvPr/>
        </p:nvSpPr>
        <p:spPr bwMode="auto">
          <a:xfrm>
            <a:off x="5791200" y="6427114"/>
            <a:ext cx="30480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/>
            <a:r>
              <a:rPr lang="en-US" sz="2200" b="1" dirty="0" smtClean="0">
                <a:solidFill>
                  <a:schemeClr val="bg1"/>
                </a:solidFill>
              </a:rPr>
              <a:t>info@fennisupriadi.com</a:t>
            </a:r>
            <a:endParaRPr lang="id-ID" sz="2200" b="1" dirty="0">
              <a:solidFill>
                <a:schemeClr val="bg1"/>
              </a:solidFill>
            </a:endParaRPr>
          </a:p>
        </p:txBody>
      </p:sp>
      <p:pic>
        <p:nvPicPr>
          <p:cNvPr id="7" name="Picture 2" descr="D:\UNMUH\logo-rev0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5200" y="0"/>
            <a:ext cx="1828800" cy="6858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85800" y="449282"/>
            <a:ext cx="7848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     </a:t>
            </a:r>
            <a:r>
              <a:rPr lang="en-US" sz="3600" b="1" dirty="0" err="1" smtClean="0">
                <a:solidFill>
                  <a:schemeClr val="bg1"/>
                </a:solidFill>
              </a:rPr>
              <a:t>Uji</a:t>
            </a:r>
            <a:r>
              <a:rPr lang="en-US" sz="3600" b="1" dirty="0" smtClean="0">
                <a:solidFill>
                  <a:schemeClr val="bg1"/>
                </a:solidFill>
              </a:rPr>
              <a:t> Person Chi-Square</a:t>
            </a:r>
            <a:endParaRPr lang="en-US" sz="3600" b="1" dirty="0" smtClean="0">
              <a:solidFill>
                <a:schemeClr val="bg1"/>
              </a:solidFill>
            </a:endParaRPr>
          </a:p>
          <a:p>
            <a:endParaRPr lang="en-US" sz="2400" b="1" dirty="0" smtClean="0">
              <a:solidFill>
                <a:schemeClr val="bg1"/>
              </a:solidFill>
            </a:endParaRP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4"/>
          <a:srcRect t="3125" r="50220" b="28125"/>
          <a:stretch>
            <a:fillRect/>
          </a:stretch>
        </p:blipFill>
        <p:spPr bwMode="auto">
          <a:xfrm>
            <a:off x="1447800" y="1219200"/>
            <a:ext cx="6477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D:\UNMUH\Statistics_by_AlveR_spb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99242"/>
          </a:xfrm>
          <a:prstGeom prst="rect">
            <a:avLst/>
          </a:prstGeom>
          <a:noFill/>
        </p:spPr>
      </p:pic>
      <p:sp>
        <p:nvSpPr>
          <p:cNvPr id="5" name="Rectangle 19"/>
          <p:cNvSpPr>
            <a:spLocks noChangeArrowheads="1"/>
          </p:cNvSpPr>
          <p:nvPr/>
        </p:nvSpPr>
        <p:spPr bwMode="auto">
          <a:xfrm>
            <a:off x="304800" y="6427114"/>
            <a:ext cx="29718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/>
            <a:r>
              <a:rPr lang="en-US" sz="2200" b="1" dirty="0" smtClean="0">
                <a:solidFill>
                  <a:schemeClr val="bg1"/>
                </a:solidFill>
              </a:rPr>
              <a:t>www.fennisupriadi.com</a:t>
            </a:r>
            <a:endParaRPr lang="id-ID" sz="2200" b="1" dirty="0">
              <a:solidFill>
                <a:schemeClr val="bg1"/>
              </a:solidFill>
            </a:endParaRPr>
          </a:p>
        </p:txBody>
      </p:sp>
      <p:sp>
        <p:nvSpPr>
          <p:cNvPr id="6" name="Rectangle 19"/>
          <p:cNvSpPr>
            <a:spLocks noChangeArrowheads="1"/>
          </p:cNvSpPr>
          <p:nvPr/>
        </p:nvSpPr>
        <p:spPr bwMode="auto">
          <a:xfrm>
            <a:off x="5791200" y="6427114"/>
            <a:ext cx="30480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/>
            <a:r>
              <a:rPr lang="en-US" sz="2200" b="1" dirty="0" smtClean="0">
                <a:solidFill>
                  <a:schemeClr val="bg1"/>
                </a:solidFill>
              </a:rPr>
              <a:t>info@fennisupriadi.com</a:t>
            </a:r>
            <a:endParaRPr lang="id-ID" sz="2200" b="1" dirty="0">
              <a:solidFill>
                <a:schemeClr val="bg1"/>
              </a:solidFill>
            </a:endParaRPr>
          </a:p>
        </p:txBody>
      </p:sp>
      <p:pic>
        <p:nvPicPr>
          <p:cNvPr id="7" name="Picture 2" descr="D:\UNMUH\logo-rev0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5200" y="0"/>
            <a:ext cx="1828800" cy="6858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85800" y="449282"/>
            <a:ext cx="7848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     </a:t>
            </a:r>
            <a:r>
              <a:rPr lang="en-US" sz="3600" b="1" dirty="0" err="1" smtClean="0">
                <a:solidFill>
                  <a:schemeClr val="bg1"/>
                </a:solidFill>
              </a:rPr>
              <a:t>Uji</a:t>
            </a:r>
            <a:r>
              <a:rPr lang="en-US" sz="3600" b="1" dirty="0" smtClean="0">
                <a:solidFill>
                  <a:schemeClr val="bg1"/>
                </a:solidFill>
              </a:rPr>
              <a:t> Person Chi-Square</a:t>
            </a:r>
            <a:endParaRPr lang="en-US" sz="3600" b="1" dirty="0" smtClean="0">
              <a:solidFill>
                <a:schemeClr val="bg1"/>
              </a:solidFill>
            </a:endParaRPr>
          </a:p>
          <a:p>
            <a:endParaRPr lang="en-US" sz="2400" b="1" dirty="0" smtClean="0">
              <a:solidFill>
                <a:schemeClr val="bg1"/>
              </a:solidFill>
            </a:endParaRPr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4"/>
          <a:srcRect l="35139" t="30208" r="35578" b="36458"/>
          <a:stretch>
            <a:fillRect/>
          </a:stretch>
        </p:blipFill>
        <p:spPr bwMode="auto">
          <a:xfrm>
            <a:off x="1247774" y="1524000"/>
            <a:ext cx="6905626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D:\UNMUH\Statistics_by_AlveR_spb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99242"/>
          </a:xfrm>
          <a:prstGeom prst="rect">
            <a:avLst/>
          </a:prstGeom>
          <a:noFill/>
        </p:spPr>
      </p:pic>
      <p:sp>
        <p:nvSpPr>
          <p:cNvPr id="5" name="Rectangle 19"/>
          <p:cNvSpPr>
            <a:spLocks noChangeArrowheads="1"/>
          </p:cNvSpPr>
          <p:nvPr/>
        </p:nvSpPr>
        <p:spPr bwMode="auto">
          <a:xfrm>
            <a:off x="304800" y="6427114"/>
            <a:ext cx="29718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/>
            <a:r>
              <a:rPr lang="en-US" sz="2200" b="1" dirty="0" smtClean="0">
                <a:solidFill>
                  <a:schemeClr val="bg1"/>
                </a:solidFill>
              </a:rPr>
              <a:t>www.fennisupriadi.com</a:t>
            </a:r>
            <a:endParaRPr lang="id-ID" sz="2200" b="1" dirty="0">
              <a:solidFill>
                <a:schemeClr val="bg1"/>
              </a:solidFill>
            </a:endParaRPr>
          </a:p>
        </p:txBody>
      </p:sp>
      <p:sp>
        <p:nvSpPr>
          <p:cNvPr id="6" name="Rectangle 19"/>
          <p:cNvSpPr>
            <a:spLocks noChangeArrowheads="1"/>
          </p:cNvSpPr>
          <p:nvPr/>
        </p:nvSpPr>
        <p:spPr bwMode="auto">
          <a:xfrm>
            <a:off x="5791200" y="6427114"/>
            <a:ext cx="30480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/>
            <a:r>
              <a:rPr lang="en-US" sz="2200" b="1" dirty="0" smtClean="0">
                <a:solidFill>
                  <a:schemeClr val="bg1"/>
                </a:solidFill>
              </a:rPr>
              <a:t>info@fennisupriadi.com</a:t>
            </a:r>
            <a:endParaRPr lang="id-ID" sz="2200" b="1" dirty="0">
              <a:solidFill>
                <a:schemeClr val="bg1"/>
              </a:solidFill>
            </a:endParaRPr>
          </a:p>
        </p:txBody>
      </p:sp>
      <p:pic>
        <p:nvPicPr>
          <p:cNvPr id="7" name="Picture 2" descr="D:\UNMUH\logo-rev0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5200" y="0"/>
            <a:ext cx="1828800" cy="6858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85800" y="449282"/>
            <a:ext cx="7848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     </a:t>
            </a:r>
            <a:r>
              <a:rPr lang="en-US" sz="3600" b="1" dirty="0" err="1" smtClean="0">
                <a:solidFill>
                  <a:schemeClr val="bg1"/>
                </a:solidFill>
              </a:rPr>
              <a:t>Uji</a:t>
            </a:r>
            <a:r>
              <a:rPr lang="en-US" sz="3600" b="1" dirty="0" smtClean="0">
                <a:solidFill>
                  <a:schemeClr val="bg1"/>
                </a:solidFill>
              </a:rPr>
              <a:t> Person Chi-Square</a:t>
            </a:r>
            <a:endParaRPr lang="en-US" sz="3600" b="1" dirty="0" smtClean="0">
              <a:solidFill>
                <a:schemeClr val="bg1"/>
              </a:solidFill>
            </a:endParaRPr>
          </a:p>
          <a:p>
            <a:endParaRPr lang="en-US" sz="2400" b="1" dirty="0" smtClean="0">
              <a:solidFill>
                <a:schemeClr val="bg1"/>
              </a:solidFill>
            </a:endParaRP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4"/>
          <a:srcRect l="5271" t="2083" r="30893" b="33333"/>
          <a:stretch>
            <a:fillRect/>
          </a:stretch>
        </p:blipFill>
        <p:spPr bwMode="auto">
          <a:xfrm>
            <a:off x="381000" y="1295400"/>
            <a:ext cx="83058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D:\UNMUH\Statistics_by_AlveR_spb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99242"/>
          </a:xfrm>
          <a:prstGeom prst="rect">
            <a:avLst/>
          </a:prstGeom>
          <a:noFill/>
        </p:spPr>
      </p:pic>
      <p:sp>
        <p:nvSpPr>
          <p:cNvPr id="5" name="Rectangle 19"/>
          <p:cNvSpPr>
            <a:spLocks noChangeArrowheads="1"/>
          </p:cNvSpPr>
          <p:nvPr/>
        </p:nvSpPr>
        <p:spPr bwMode="auto">
          <a:xfrm>
            <a:off x="304800" y="6427114"/>
            <a:ext cx="29718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/>
            <a:r>
              <a:rPr lang="en-US" sz="2200" b="1" dirty="0" smtClean="0">
                <a:solidFill>
                  <a:schemeClr val="bg1"/>
                </a:solidFill>
              </a:rPr>
              <a:t>www.fennisupriadi.com</a:t>
            </a:r>
            <a:endParaRPr lang="id-ID" sz="2200" b="1" dirty="0">
              <a:solidFill>
                <a:schemeClr val="bg1"/>
              </a:solidFill>
            </a:endParaRPr>
          </a:p>
        </p:txBody>
      </p:sp>
      <p:sp>
        <p:nvSpPr>
          <p:cNvPr id="6" name="Rectangle 19"/>
          <p:cNvSpPr>
            <a:spLocks noChangeArrowheads="1"/>
          </p:cNvSpPr>
          <p:nvPr/>
        </p:nvSpPr>
        <p:spPr bwMode="auto">
          <a:xfrm>
            <a:off x="5791200" y="6427114"/>
            <a:ext cx="30480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/>
            <a:r>
              <a:rPr lang="en-US" sz="2200" b="1" dirty="0" smtClean="0">
                <a:solidFill>
                  <a:schemeClr val="bg1"/>
                </a:solidFill>
              </a:rPr>
              <a:t>info@fennisupriadi.com</a:t>
            </a:r>
            <a:endParaRPr lang="id-ID" sz="2200" b="1" dirty="0">
              <a:solidFill>
                <a:schemeClr val="bg1"/>
              </a:solidFill>
            </a:endParaRPr>
          </a:p>
        </p:txBody>
      </p:sp>
      <p:pic>
        <p:nvPicPr>
          <p:cNvPr id="7" name="Picture 2" descr="D:\UNMUH\logo-rev0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5200" y="0"/>
            <a:ext cx="1828800" cy="6858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85800" y="449282"/>
            <a:ext cx="7848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     </a:t>
            </a:r>
            <a:r>
              <a:rPr lang="en-US" sz="3600" b="1" dirty="0" err="1" smtClean="0">
                <a:solidFill>
                  <a:schemeClr val="bg1"/>
                </a:solidFill>
              </a:rPr>
              <a:t>Uji</a:t>
            </a:r>
            <a:r>
              <a:rPr lang="en-US" sz="3600" b="1" dirty="0" smtClean="0">
                <a:solidFill>
                  <a:schemeClr val="bg1"/>
                </a:solidFill>
              </a:rPr>
              <a:t> Person Chi-Square</a:t>
            </a:r>
            <a:endParaRPr lang="en-US" sz="3600" b="1" dirty="0" smtClean="0">
              <a:solidFill>
                <a:schemeClr val="bg1"/>
              </a:solidFill>
            </a:endParaRPr>
          </a:p>
          <a:p>
            <a:endParaRPr lang="en-US" sz="2400" b="1" dirty="0" smtClean="0">
              <a:solidFill>
                <a:schemeClr val="bg1"/>
              </a:solidFill>
            </a:endParaRP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4"/>
          <a:srcRect l="31040" t="18750" r="30893" b="23958"/>
          <a:stretch>
            <a:fillRect/>
          </a:stretch>
        </p:blipFill>
        <p:spPr bwMode="auto">
          <a:xfrm>
            <a:off x="1905000" y="1523999"/>
            <a:ext cx="5562600" cy="4706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Oval 8"/>
          <p:cNvSpPr/>
          <p:nvPr/>
        </p:nvSpPr>
        <p:spPr>
          <a:xfrm>
            <a:off x="6477000" y="1981200"/>
            <a:ext cx="8382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D:\UNMUH\Statistics_by_AlveR_spb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99242"/>
          </a:xfrm>
          <a:prstGeom prst="rect">
            <a:avLst/>
          </a:prstGeom>
          <a:noFill/>
        </p:spPr>
      </p:pic>
      <p:sp>
        <p:nvSpPr>
          <p:cNvPr id="5" name="Rectangle 19"/>
          <p:cNvSpPr>
            <a:spLocks noChangeArrowheads="1"/>
          </p:cNvSpPr>
          <p:nvPr/>
        </p:nvSpPr>
        <p:spPr bwMode="auto">
          <a:xfrm>
            <a:off x="304800" y="6427114"/>
            <a:ext cx="29718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/>
            <a:r>
              <a:rPr lang="en-US" sz="2200" b="1" dirty="0" smtClean="0">
                <a:solidFill>
                  <a:schemeClr val="bg1"/>
                </a:solidFill>
              </a:rPr>
              <a:t>www.fennisupriadi.com</a:t>
            </a:r>
            <a:endParaRPr lang="id-ID" sz="2200" b="1" dirty="0">
              <a:solidFill>
                <a:schemeClr val="bg1"/>
              </a:solidFill>
            </a:endParaRPr>
          </a:p>
        </p:txBody>
      </p:sp>
      <p:sp>
        <p:nvSpPr>
          <p:cNvPr id="6" name="Rectangle 19"/>
          <p:cNvSpPr>
            <a:spLocks noChangeArrowheads="1"/>
          </p:cNvSpPr>
          <p:nvPr/>
        </p:nvSpPr>
        <p:spPr bwMode="auto">
          <a:xfrm>
            <a:off x="5791200" y="6427114"/>
            <a:ext cx="30480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/>
            <a:r>
              <a:rPr lang="en-US" sz="2200" b="1" dirty="0" smtClean="0">
                <a:solidFill>
                  <a:schemeClr val="bg1"/>
                </a:solidFill>
              </a:rPr>
              <a:t>info@fennisupriadi.com</a:t>
            </a:r>
            <a:endParaRPr lang="id-ID" sz="2200" b="1" dirty="0">
              <a:solidFill>
                <a:schemeClr val="bg1"/>
              </a:solidFill>
            </a:endParaRPr>
          </a:p>
        </p:txBody>
      </p:sp>
      <p:pic>
        <p:nvPicPr>
          <p:cNvPr id="7" name="Picture 2" descr="D:\UNMUH\logo-rev0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5200" y="0"/>
            <a:ext cx="1828800" cy="6858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85800" y="449282"/>
            <a:ext cx="7848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     </a:t>
            </a:r>
            <a:r>
              <a:rPr lang="en-US" sz="3600" b="1" dirty="0" err="1" smtClean="0">
                <a:solidFill>
                  <a:schemeClr val="bg1"/>
                </a:solidFill>
              </a:rPr>
              <a:t>Uji</a:t>
            </a:r>
            <a:r>
              <a:rPr lang="en-US" sz="3600" b="1" dirty="0" smtClean="0">
                <a:solidFill>
                  <a:schemeClr val="bg1"/>
                </a:solidFill>
              </a:rPr>
              <a:t> Person Chi-Square</a:t>
            </a:r>
            <a:endParaRPr lang="en-US" sz="3600" b="1" dirty="0" smtClean="0">
              <a:solidFill>
                <a:schemeClr val="bg1"/>
              </a:solidFill>
            </a:endParaRPr>
          </a:p>
          <a:p>
            <a:endParaRPr lang="en-US" sz="2400" b="1" dirty="0" smtClean="0">
              <a:solidFill>
                <a:schemeClr val="bg1"/>
              </a:solidFill>
            </a:endParaRP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4"/>
          <a:srcRect l="38067" t="27083" r="39092" b="25000"/>
          <a:stretch>
            <a:fillRect/>
          </a:stretch>
        </p:blipFill>
        <p:spPr bwMode="auto">
          <a:xfrm>
            <a:off x="2667000" y="1295400"/>
            <a:ext cx="4267200" cy="5033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D:\UNMUH\Statistics_by_AlveR_spb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99242"/>
          </a:xfrm>
          <a:prstGeom prst="rect">
            <a:avLst/>
          </a:prstGeom>
          <a:noFill/>
        </p:spPr>
      </p:pic>
      <p:sp>
        <p:nvSpPr>
          <p:cNvPr id="5" name="Rectangle 19"/>
          <p:cNvSpPr>
            <a:spLocks noChangeArrowheads="1"/>
          </p:cNvSpPr>
          <p:nvPr/>
        </p:nvSpPr>
        <p:spPr bwMode="auto">
          <a:xfrm>
            <a:off x="304800" y="6427114"/>
            <a:ext cx="29718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/>
            <a:r>
              <a:rPr lang="en-US" sz="2200" b="1" dirty="0" smtClean="0">
                <a:solidFill>
                  <a:schemeClr val="bg1"/>
                </a:solidFill>
              </a:rPr>
              <a:t>www.fennisupriadi.com</a:t>
            </a:r>
            <a:endParaRPr lang="id-ID" sz="2200" b="1" dirty="0">
              <a:solidFill>
                <a:schemeClr val="bg1"/>
              </a:solidFill>
            </a:endParaRPr>
          </a:p>
        </p:txBody>
      </p:sp>
      <p:sp>
        <p:nvSpPr>
          <p:cNvPr id="6" name="Rectangle 19"/>
          <p:cNvSpPr>
            <a:spLocks noChangeArrowheads="1"/>
          </p:cNvSpPr>
          <p:nvPr/>
        </p:nvSpPr>
        <p:spPr bwMode="auto">
          <a:xfrm>
            <a:off x="5791200" y="6427114"/>
            <a:ext cx="30480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/>
            <a:r>
              <a:rPr lang="en-US" sz="2200" b="1" dirty="0" smtClean="0">
                <a:solidFill>
                  <a:schemeClr val="bg1"/>
                </a:solidFill>
              </a:rPr>
              <a:t>info@fennisupriadi.com</a:t>
            </a:r>
            <a:endParaRPr lang="id-ID" sz="2200" b="1" dirty="0">
              <a:solidFill>
                <a:schemeClr val="bg1"/>
              </a:solidFill>
            </a:endParaRPr>
          </a:p>
        </p:txBody>
      </p:sp>
      <p:pic>
        <p:nvPicPr>
          <p:cNvPr id="7" name="Picture 2" descr="D:\UNMUH\logo-rev0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5200" y="0"/>
            <a:ext cx="1828800" cy="6858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85800" y="449282"/>
            <a:ext cx="7848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     </a:t>
            </a:r>
            <a:r>
              <a:rPr lang="en-US" sz="3600" b="1" dirty="0" err="1" smtClean="0">
                <a:solidFill>
                  <a:schemeClr val="bg1"/>
                </a:solidFill>
              </a:rPr>
              <a:t>Uji</a:t>
            </a:r>
            <a:r>
              <a:rPr lang="en-US" sz="3600" b="1" dirty="0" smtClean="0">
                <a:solidFill>
                  <a:schemeClr val="bg1"/>
                </a:solidFill>
              </a:rPr>
              <a:t> Person Chi-Square</a:t>
            </a:r>
            <a:endParaRPr lang="en-US" sz="3600" b="1" dirty="0" smtClean="0">
              <a:solidFill>
                <a:schemeClr val="bg1"/>
              </a:solidFill>
            </a:endParaRPr>
          </a:p>
          <a:p>
            <a:endParaRPr lang="en-US" sz="2400" b="1" dirty="0" smtClean="0">
              <a:solidFill>
                <a:schemeClr val="bg1"/>
              </a:solidFill>
            </a:endParaRP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4"/>
          <a:srcRect l="16398" t="21875" r="44949" b="60417"/>
          <a:stretch>
            <a:fillRect/>
          </a:stretch>
        </p:blipFill>
        <p:spPr bwMode="auto">
          <a:xfrm>
            <a:off x="923365" y="1828800"/>
            <a:ext cx="7395882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D:\UNMUH\Statistics_by_AlveR_spb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9924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09600" y="990601"/>
            <a:ext cx="7924800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 smtClean="0">
                <a:solidFill>
                  <a:schemeClr val="bg1"/>
                </a:solidFill>
              </a:rPr>
              <a:t>Pokok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Bahasan</a:t>
            </a:r>
            <a:r>
              <a:rPr lang="en-US" sz="3200" b="1" dirty="0" smtClean="0">
                <a:solidFill>
                  <a:schemeClr val="bg1"/>
                </a:solidFill>
              </a:rPr>
              <a:t> :</a:t>
            </a:r>
          </a:p>
          <a:p>
            <a:pPr algn="just"/>
            <a:endParaRPr lang="en-US" sz="3200" b="1" dirty="0">
              <a:solidFill>
                <a:schemeClr val="bg1"/>
              </a:solidFill>
            </a:endParaRPr>
          </a:p>
          <a:p>
            <a:pPr lvl="0">
              <a:buBlip>
                <a:blip r:embed="rId3"/>
              </a:buBlip>
            </a:pPr>
            <a:r>
              <a:rPr lang="en-US" sz="3100" b="1" dirty="0" smtClean="0">
                <a:solidFill>
                  <a:schemeClr val="bg1"/>
                </a:solidFill>
              </a:rPr>
              <a:t> </a:t>
            </a:r>
            <a:r>
              <a:rPr lang="en-US" sz="3100" b="1" dirty="0" err="1" smtClean="0">
                <a:solidFill>
                  <a:schemeClr val="bg1"/>
                </a:solidFill>
              </a:rPr>
              <a:t>Uji</a:t>
            </a:r>
            <a:r>
              <a:rPr lang="en-US" sz="3100" b="1" dirty="0" smtClean="0">
                <a:solidFill>
                  <a:schemeClr val="bg1"/>
                </a:solidFill>
              </a:rPr>
              <a:t> Chi Square</a:t>
            </a:r>
            <a:endParaRPr lang="en-US" sz="3100" b="1" dirty="0" smtClean="0">
              <a:solidFill>
                <a:schemeClr val="bg1"/>
              </a:solidFill>
            </a:endParaRPr>
          </a:p>
        </p:txBody>
      </p:sp>
      <p:sp>
        <p:nvSpPr>
          <p:cNvPr id="5" name="Rectangle 19"/>
          <p:cNvSpPr>
            <a:spLocks noChangeArrowheads="1"/>
          </p:cNvSpPr>
          <p:nvPr/>
        </p:nvSpPr>
        <p:spPr bwMode="auto">
          <a:xfrm>
            <a:off x="304800" y="6427114"/>
            <a:ext cx="29718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/>
            <a:r>
              <a:rPr lang="en-US" sz="2200" b="1" dirty="0" smtClean="0">
                <a:solidFill>
                  <a:schemeClr val="bg1"/>
                </a:solidFill>
              </a:rPr>
              <a:t>www.fennisupriadi.com</a:t>
            </a:r>
            <a:endParaRPr lang="id-ID" sz="2200" b="1" dirty="0">
              <a:solidFill>
                <a:schemeClr val="bg1"/>
              </a:solidFill>
            </a:endParaRPr>
          </a:p>
        </p:txBody>
      </p:sp>
      <p:sp>
        <p:nvSpPr>
          <p:cNvPr id="6" name="Rectangle 19"/>
          <p:cNvSpPr>
            <a:spLocks noChangeArrowheads="1"/>
          </p:cNvSpPr>
          <p:nvPr/>
        </p:nvSpPr>
        <p:spPr bwMode="auto">
          <a:xfrm>
            <a:off x="5791200" y="6427114"/>
            <a:ext cx="30480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/>
            <a:r>
              <a:rPr lang="en-US" sz="2200" b="1" dirty="0" smtClean="0">
                <a:solidFill>
                  <a:schemeClr val="bg1"/>
                </a:solidFill>
              </a:rPr>
              <a:t>info@fennisupriadi.com</a:t>
            </a:r>
            <a:endParaRPr lang="id-ID" sz="2200" b="1" dirty="0">
              <a:solidFill>
                <a:schemeClr val="bg1"/>
              </a:solidFill>
            </a:endParaRPr>
          </a:p>
        </p:txBody>
      </p:sp>
      <p:pic>
        <p:nvPicPr>
          <p:cNvPr id="7" name="Picture 2" descr="D:\UNMUH\logo-rev0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15200" y="0"/>
            <a:ext cx="1828800" cy="68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D:\UNMUH\Statistics_by_AlveR_spb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99242"/>
          </a:xfrm>
          <a:prstGeom prst="rect">
            <a:avLst/>
          </a:prstGeom>
          <a:noFill/>
        </p:spPr>
      </p:pic>
      <p:sp>
        <p:nvSpPr>
          <p:cNvPr id="5" name="Rectangle 19"/>
          <p:cNvSpPr>
            <a:spLocks noChangeArrowheads="1"/>
          </p:cNvSpPr>
          <p:nvPr/>
        </p:nvSpPr>
        <p:spPr bwMode="auto">
          <a:xfrm>
            <a:off x="304800" y="6427114"/>
            <a:ext cx="29718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/>
            <a:r>
              <a:rPr lang="en-US" sz="2200" b="1" dirty="0" smtClean="0">
                <a:solidFill>
                  <a:schemeClr val="bg1"/>
                </a:solidFill>
              </a:rPr>
              <a:t>www.fennisupriadi.com</a:t>
            </a:r>
            <a:endParaRPr lang="id-ID" sz="2200" b="1" dirty="0">
              <a:solidFill>
                <a:schemeClr val="bg1"/>
              </a:solidFill>
            </a:endParaRPr>
          </a:p>
        </p:txBody>
      </p:sp>
      <p:sp>
        <p:nvSpPr>
          <p:cNvPr id="6" name="Rectangle 19"/>
          <p:cNvSpPr>
            <a:spLocks noChangeArrowheads="1"/>
          </p:cNvSpPr>
          <p:nvPr/>
        </p:nvSpPr>
        <p:spPr bwMode="auto">
          <a:xfrm>
            <a:off x="5791200" y="6427114"/>
            <a:ext cx="30480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/>
            <a:r>
              <a:rPr lang="en-US" sz="2200" b="1" dirty="0" smtClean="0">
                <a:solidFill>
                  <a:schemeClr val="bg1"/>
                </a:solidFill>
              </a:rPr>
              <a:t>info@fennisupriadi.com</a:t>
            </a:r>
            <a:endParaRPr lang="id-ID" sz="2200" b="1" dirty="0">
              <a:solidFill>
                <a:schemeClr val="bg1"/>
              </a:solidFill>
            </a:endParaRPr>
          </a:p>
        </p:txBody>
      </p:sp>
      <p:pic>
        <p:nvPicPr>
          <p:cNvPr id="7" name="Picture 2" descr="D:\UNMUH\logo-rev0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5200" y="0"/>
            <a:ext cx="1828800" cy="6858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85800" y="449282"/>
            <a:ext cx="7848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     </a:t>
            </a:r>
            <a:r>
              <a:rPr lang="en-US" sz="3600" b="1" dirty="0" err="1" smtClean="0">
                <a:solidFill>
                  <a:schemeClr val="bg1"/>
                </a:solidFill>
              </a:rPr>
              <a:t>Uji</a:t>
            </a:r>
            <a:r>
              <a:rPr lang="en-US" sz="3600" b="1" dirty="0" smtClean="0">
                <a:solidFill>
                  <a:schemeClr val="bg1"/>
                </a:solidFill>
              </a:rPr>
              <a:t> Person Chi-Square</a:t>
            </a:r>
            <a:endParaRPr lang="en-US" sz="3600" b="1" dirty="0" smtClean="0">
              <a:solidFill>
                <a:schemeClr val="bg1"/>
              </a:solidFill>
            </a:endParaRPr>
          </a:p>
          <a:p>
            <a:endParaRPr lang="en-US" sz="2400" b="1" dirty="0" smtClean="0">
              <a:solidFill>
                <a:schemeClr val="bg1"/>
              </a:solidFill>
            </a:endParaRP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4"/>
          <a:srcRect l="16398" t="38874" r="60153" b="37751"/>
          <a:stretch>
            <a:fillRect/>
          </a:stretch>
        </p:blipFill>
        <p:spPr bwMode="auto">
          <a:xfrm>
            <a:off x="1752600" y="1600199"/>
            <a:ext cx="5943600" cy="3331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D:\UNMUH\Statistics_by_AlveR_spb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99242"/>
          </a:xfrm>
          <a:prstGeom prst="rect">
            <a:avLst/>
          </a:prstGeom>
          <a:noFill/>
        </p:spPr>
      </p:pic>
      <p:sp>
        <p:nvSpPr>
          <p:cNvPr id="5" name="Rectangle 19"/>
          <p:cNvSpPr>
            <a:spLocks noChangeArrowheads="1"/>
          </p:cNvSpPr>
          <p:nvPr/>
        </p:nvSpPr>
        <p:spPr bwMode="auto">
          <a:xfrm>
            <a:off x="304800" y="6427114"/>
            <a:ext cx="29718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/>
            <a:r>
              <a:rPr lang="en-US" sz="2200" b="1" dirty="0" smtClean="0">
                <a:solidFill>
                  <a:schemeClr val="bg1"/>
                </a:solidFill>
              </a:rPr>
              <a:t>www.fennisupriadi.com</a:t>
            </a:r>
            <a:endParaRPr lang="id-ID" sz="2200" b="1" dirty="0">
              <a:solidFill>
                <a:schemeClr val="bg1"/>
              </a:solidFill>
            </a:endParaRPr>
          </a:p>
        </p:txBody>
      </p:sp>
      <p:sp>
        <p:nvSpPr>
          <p:cNvPr id="6" name="Rectangle 19"/>
          <p:cNvSpPr>
            <a:spLocks noChangeArrowheads="1"/>
          </p:cNvSpPr>
          <p:nvPr/>
        </p:nvSpPr>
        <p:spPr bwMode="auto">
          <a:xfrm>
            <a:off x="5791200" y="6427114"/>
            <a:ext cx="30480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/>
            <a:r>
              <a:rPr lang="en-US" sz="2200" b="1" dirty="0" smtClean="0">
                <a:solidFill>
                  <a:schemeClr val="bg1"/>
                </a:solidFill>
              </a:rPr>
              <a:t>info@fennisupriadi.com</a:t>
            </a:r>
            <a:endParaRPr lang="id-ID" sz="2200" b="1" dirty="0">
              <a:solidFill>
                <a:schemeClr val="bg1"/>
              </a:solidFill>
            </a:endParaRPr>
          </a:p>
        </p:txBody>
      </p:sp>
      <p:pic>
        <p:nvPicPr>
          <p:cNvPr id="7" name="Picture 2" descr="D:\UNMUH\logo-rev0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5200" y="0"/>
            <a:ext cx="1828800" cy="6858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85800" y="449282"/>
            <a:ext cx="7848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     </a:t>
            </a:r>
            <a:r>
              <a:rPr lang="en-US" sz="3600" b="1" dirty="0" err="1" smtClean="0">
                <a:solidFill>
                  <a:schemeClr val="bg1"/>
                </a:solidFill>
              </a:rPr>
              <a:t>Uji</a:t>
            </a:r>
            <a:r>
              <a:rPr lang="en-US" sz="3600" b="1" dirty="0" smtClean="0">
                <a:solidFill>
                  <a:schemeClr val="bg1"/>
                </a:solidFill>
              </a:rPr>
              <a:t> Person Chi-Square</a:t>
            </a:r>
            <a:endParaRPr lang="en-US" sz="3600" b="1" dirty="0" smtClean="0">
              <a:solidFill>
                <a:schemeClr val="bg1"/>
              </a:solidFill>
            </a:endParaRPr>
          </a:p>
          <a:p>
            <a:endParaRPr lang="en-US" sz="2400" b="1" dirty="0" smtClean="0">
              <a:solidFill>
                <a:schemeClr val="bg1"/>
              </a:solidFill>
            </a:endParaRP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4"/>
          <a:srcRect l="15813" t="53125" r="39092" b="16667"/>
          <a:stretch>
            <a:fillRect/>
          </a:stretch>
        </p:blipFill>
        <p:spPr bwMode="auto">
          <a:xfrm>
            <a:off x="509751" y="1524000"/>
            <a:ext cx="809296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D:\UNMUH\Statistics_by_AlveR_spb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99242"/>
          </a:xfrm>
          <a:prstGeom prst="rect">
            <a:avLst/>
          </a:prstGeom>
          <a:noFill/>
        </p:spPr>
      </p:pic>
      <p:sp>
        <p:nvSpPr>
          <p:cNvPr id="5" name="Rectangle 19"/>
          <p:cNvSpPr>
            <a:spLocks noChangeArrowheads="1"/>
          </p:cNvSpPr>
          <p:nvPr/>
        </p:nvSpPr>
        <p:spPr bwMode="auto">
          <a:xfrm>
            <a:off x="304800" y="6427114"/>
            <a:ext cx="29718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/>
            <a:r>
              <a:rPr lang="en-US" sz="2200" b="1" dirty="0" smtClean="0">
                <a:solidFill>
                  <a:schemeClr val="bg1"/>
                </a:solidFill>
              </a:rPr>
              <a:t>www.fennisupriadi.com</a:t>
            </a:r>
            <a:endParaRPr lang="id-ID" sz="2200" b="1" dirty="0">
              <a:solidFill>
                <a:schemeClr val="bg1"/>
              </a:solidFill>
            </a:endParaRPr>
          </a:p>
        </p:txBody>
      </p:sp>
      <p:sp>
        <p:nvSpPr>
          <p:cNvPr id="6" name="Rectangle 19"/>
          <p:cNvSpPr>
            <a:spLocks noChangeArrowheads="1"/>
          </p:cNvSpPr>
          <p:nvPr/>
        </p:nvSpPr>
        <p:spPr bwMode="auto">
          <a:xfrm>
            <a:off x="5791200" y="6427114"/>
            <a:ext cx="30480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/>
            <a:r>
              <a:rPr lang="en-US" sz="2200" b="1" dirty="0" smtClean="0">
                <a:solidFill>
                  <a:schemeClr val="bg1"/>
                </a:solidFill>
              </a:rPr>
              <a:t>info@fennisupriadi.com</a:t>
            </a:r>
            <a:endParaRPr lang="id-ID" sz="2200" b="1" dirty="0">
              <a:solidFill>
                <a:schemeClr val="bg1"/>
              </a:solidFill>
            </a:endParaRPr>
          </a:p>
        </p:txBody>
      </p:sp>
      <p:pic>
        <p:nvPicPr>
          <p:cNvPr id="7" name="Picture 2" descr="D:\UNMUH\logo-rev0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5200" y="0"/>
            <a:ext cx="1828800" cy="6858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85800" y="449282"/>
            <a:ext cx="78486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     </a:t>
            </a:r>
            <a:r>
              <a:rPr lang="en-US" sz="3600" b="1" dirty="0" err="1" smtClean="0">
                <a:solidFill>
                  <a:schemeClr val="bg1"/>
                </a:solidFill>
              </a:rPr>
              <a:t>Uji</a:t>
            </a:r>
            <a:r>
              <a:rPr lang="en-US" sz="3600" b="1" dirty="0" smtClean="0">
                <a:solidFill>
                  <a:schemeClr val="bg1"/>
                </a:solidFill>
              </a:rPr>
              <a:t> Person Chi-Square</a:t>
            </a:r>
            <a:endParaRPr lang="en-US" sz="3600" b="1" dirty="0" smtClean="0">
              <a:solidFill>
                <a:schemeClr val="bg1"/>
              </a:solidFill>
            </a:endParaRPr>
          </a:p>
          <a:p>
            <a:endParaRPr lang="en-US" sz="2400" b="1" dirty="0" smtClean="0">
              <a:solidFill>
                <a:schemeClr val="bg1"/>
              </a:solidFill>
            </a:endParaRPr>
          </a:p>
          <a:p>
            <a:pPr algn="just"/>
            <a:r>
              <a:rPr lang="en-US" sz="3400" b="1" dirty="0" err="1" smtClean="0">
                <a:solidFill>
                  <a:schemeClr val="bg1"/>
                </a:solidFill>
              </a:rPr>
              <a:t>Setelah</a:t>
            </a:r>
            <a:r>
              <a:rPr lang="en-US" sz="3400" b="1" dirty="0" smtClean="0">
                <a:solidFill>
                  <a:schemeClr val="bg1"/>
                </a:solidFill>
              </a:rPr>
              <a:t> output </a:t>
            </a:r>
            <a:r>
              <a:rPr lang="en-US" sz="3400" b="1" dirty="0" err="1" smtClean="0">
                <a:solidFill>
                  <a:schemeClr val="bg1"/>
                </a:solidFill>
              </a:rPr>
              <a:t>didapat</a:t>
            </a:r>
            <a:r>
              <a:rPr lang="en-US" sz="3400" b="1" dirty="0" smtClean="0">
                <a:solidFill>
                  <a:schemeClr val="bg1"/>
                </a:solidFill>
              </a:rPr>
              <a:t>, </a:t>
            </a:r>
            <a:r>
              <a:rPr lang="en-US" sz="3400" b="1" dirty="0" err="1" smtClean="0">
                <a:solidFill>
                  <a:schemeClr val="bg1"/>
                </a:solidFill>
              </a:rPr>
              <a:t>maka</a:t>
            </a:r>
            <a:r>
              <a:rPr lang="en-US" sz="3400" b="1" dirty="0" smtClean="0">
                <a:solidFill>
                  <a:schemeClr val="bg1"/>
                </a:solidFill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</a:rPr>
              <a:t>nilai</a:t>
            </a:r>
            <a:r>
              <a:rPr lang="en-US" sz="3400" b="1" dirty="0" smtClean="0">
                <a:solidFill>
                  <a:schemeClr val="bg1"/>
                </a:solidFill>
              </a:rPr>
              <a:t> </a:t>
            </a:r>
            <a:r>
              <a:rPr lang="en-US" sz="3400" b="1" i="1" dirty="0" smtClean="0">
                <a:solidFill>
                  <a:schemeClr val="bg1"/>
                </a:solidFill>
              </a:rPr>
              <a:t>Pearson Chi-Square</a:t>
            </a:r>
            <a:r>
              <a:rPr lang="en-US" sz="3400" b="1" dirty="0" smtClean="0">
                <a:solidFill>
                  <a:schemeClr val="bg1"/>
                </a:solidFill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</a:rPr>
              <a:t>dibandingkan</a:t>
            </a:r>
            <a:r>
              <a:rPr lang="en-US" sz="3400" b="1" dirty="0" smtClean="0">
                <a:solidFill>
                  <a:schemeClr val="bg1"/>
                </a:solidFill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</a:rPr>
              <a:t>dengan</a:t>
            </a:r>
            <a:r>
              <a:rPr lang="en-US" sz="3400" b="1" dirty="0" smtClean="0">
                <a:solidFill>
                  <a:schemeClr val="bg1"/>
                </a:solidFill>
              </a:rPr>
              <a:t> </a:t>
            </a:r>
            <a:r>
              <a:rPr lang="en-US" sz="3400" b="1" i="1" dirty="0" smtClean="0">
                <a:solidFill>
                  <a:schemeClr val="bg1"/>
                </a:solidFill>
              </a:rPr>
              <a:t>Chi-square</a:t>
            </a:r>
            <a:r>
              <a:rPr lang="en-US" sz="3400" b="1" dirty="0" smtClean="0">
                <a:solidFill>
                  <a:schemeClr val="bg1"/>
                </a:solidFill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</a:rPr>
              <a:t>tabel</a:t>
            </a:r>
            <a:r>
              <a:rPr lang="en-US" sz="3400" b="1" dirty="0" smtClean="0">
                <a:solidFill>
                  <a:schemeClr val="bg1"/>
                </a:solidFill>
              </a:rPr>
              <a:t>. </a:t>
            </a:r>
            <a:r>
              <a:rPr lang="en-US" sz="3400" b="1" dirty="0" err="1" smtClean="0">
                <a:solidFill>
                  <a:schemeClr val="bg1"/>
                </a:solidFill>
              </a:rPr>
              <a:t>Pembandingan</a:t>
            </a:r>
            <a:r>
              <a:rPr lang="en-US" sz="3400" b="1" dirty="0" smtClean="0">
                <a:solidFill>
                  <a:schemeClr val="bg1"/>
                </a:solidFill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</a:rPr>
              <a:t>ini</a:t>
            </a:r>
            <a:r>
              <a:rPr lang="en-US" sz="3400" b="1" dirty="0" smtClean="0">
                <a:solidFill>
                  <a:schemeClr val="bg1"/>
                </a:solidFill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</a:rPr>
              <a:t>menggunakan</a:t>
            </a:r>
            <a:r>
              <a:rPr lang="en-US" sz="3400" b="1" dirty="0" smtClean="0">
                <a:solidFill>
                  <a:schemeClr val="bg1"/>
                </a:solidFill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</a:rPr>
              <a:t>derajat</a:t>
            </a:r>
            <a:r>
              <a:rPr lang="en-US" sz="3400" b="1" dirty="0" smtClean="0">
                <a:solidFill>
                  <a:schemeClr val="bg1"/>
                </a:solidFill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</a:rPr>
              <a:t>bebas</a:t>
            </a:r>
            <a:r>
              <a:rPr lang="en-US" sz="3400" b="1" dirty="0" smtClean="0">
                <a:solidFill>
                  <a:schemeClr val="bg1"/>
                </a:solidFill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</a:rPr>
              <a:t>dengan</a:t>
            </a:r>
            <a:r>
              <a:rPr lang="en-US" sz="3400" b="1" dirty="0" smtClean="0">
                <a:solidFill>
                  <a:schemeClr val="bg1"/>
                </a:solidFill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</a:rPr>
              <a:t>rumus</a:t>
            </a:r>
            <a:r>
              <a:rPr lang="en-US" sz="3400" b="1" dirty="0" smtClean="0">
                <a:solidFill>
                  <a:schemeClr val="bg1"/>
                </a:solidFill>
              </a:rPr>
              <a:t> (</a:t>
            </a:r>
            <a:r>
              <a:rPr lang="en-US" sz="3400" b="1" dirty="0" err="1" smtClean="0">
                <a:solidFill>
                  <a:schemeClr val="bg1"/>
                </a:solidFill>
              </a:rPr>
              <a:t>baris</a:t>
            </a:r>
            <a:r>
              <a:rPr lang="en-US" sz="3400" b="1" dirty="0" smtClean="0">
                <a:solidFill>
                  <a:schemeClr val="bg1"/>
                </a:solidFill>
              </a:rPr>
              <a:t> – 1)(</a:t>
            </a:r>
            <a:r>
              <a:rPr lang="en-US" sz="3400" b="1" dirty="0" err="1" smtClean="0">
                <a:solidFill>
                  <a:schemeClr val="bg1"/>
                </a:solidFill>
              </a:rPr>
              <a:t>kolom</a:t>
            </a:r>
            <a:r>
              <a:rPr lang="en-US" sz="3400" b="1" dirty="0" smtClean="0">
                <a:solidFill>
                  <a:schemeClr val="bg1"/>
                </a:solidFill>
              </a:rPr>
              <a:t> – 1) </a:t>
            </a:r>
            <a:r>
              <a:rPr lang="en-US" sz="3400" b="1" dirty="0" err="1" smtClean="0">
                <a:solidFill>
                  <a:schemeClr val="bg1"/>
                </a:solidFill>
              </a:rPr>
              <a:t>atau</a:t>
            </a:r>
            <a:r>
              <a:rPr lang="en-US" sz="3400" b="1" dirty="0" smtClean="0">
                <a:solidFill>
                  <a:schemeClr val="bg1"/>
                </a:solidFill>
              </a:rPr>
              <a:t> (2 – 1)(2 – 1) = 1.</a:t>
            </a:r>
            <a:endParaRPr lang="en-US" sz="3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D:\UNMUH\Statistics_by_AlveR_spb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99242"/>
          </a:xfrm>
          <a:prstGeom prst="rect">
            <a:avLst/>
          </a:prstGeom>
          <a:noFill/>
        </p:spPr>
      </p:pic>
      <p:sp>
        <p:nvSpPr>
          <p:cNvPr id="5" name="Rectangle 19"/>
          <p:cNvSpPr>
            <a:spLocks noChangeArrowheads="1"/>
          </p:cNvSpPr>
          <p:nvPr/>
        </p:nvSpPr>
        <p:spPr bwMode="auto">
          <a:xfrm>
            <a:off x="304800" y="6427114"/>
            <a:ext cx="29718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/>
            <a:r>
              <a:rPr lang="en-US" sz="2200" b="1" dirty="0" smtClean="0">
                <a:solidFill>
                  <a:schemeClr val="bg1"/>
                </a:solidFill>
              </a:rPr>
              <a:t>www.fennisupriadi.com</a:t>
            </a:r>
            <a:endParaRPr lang="id-ID" sz="2200" b="1" dirty="0">
              <a:solidFill>
                <a:schemeClr val="bg1"/>
              </a:solidFill>
            </a:endParaRPr>
          </a:p>
        </p:txBody>
      </p:sp>
      <p:sp>
        <p:nvSpPr>
          <p:cNvPr id="6" name="Rectangle 19"/>
          <p:cNvSpPr>
            <a:spLocks noChangeArrowheads="1"/>
          </p:cNvSpPr>
          <p:nvPr/>
        </p:nvSpPr>
        <p:spPr bwMode="auto">
          <a:xfrm>
            <a:off x="5791200" y="6427114"/>
            <a:ext cx="30480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/>
            <a:r>
              <a:rPr lang="en-US" sz="2200" b="1" dirty="0" smtClean="0">
                <a:solidFill>
                  <a:schemeClr val="bg1"/>
                </a:solidFill>
              </a:rPr>
              <a:t>info@fennisupriadi.com</a:t>
            </a:r>
            <a:endParaRPr lang="id-ID" sz="2200" b="1" dirty="0">
              <a:solidFill>
                <a:schemeClr val="bg1"/>
              </a:solidFill>
            </a:endParaRPr>
          </a:p>
        </p:txBody>
      </p:sp>
      <p:pic>
        <p:nvPicPr>
          <p:cNvPr id="7" name="Picture 2" descr="D:\UNMUH\logo-rev0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5200" y="0"/>
            <a:ext cx="1828800" cy="6858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85800" y="449282"/>
            <a:ext cx="7848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     </a:t>
            </a:r>
            <a:r>
              <a:rPr lang="en-US" sz="3600" b="1" dirty="0" err="1" smtClean="0">
                <a:solidFill>
                  <a:schemeClr val="bg1"/>
                </a:solidFill>
              </a:rPr>
              <a:t>Uji</a:t>
            </a:r>
            <a:r>
              <a:rPr lang="en-US" sz="3600" b="1" dirty="0" smtClean="0">
                <a:solidFill>
                  <a:schemeClr val="bg1"/>
                </a:solidFill>
              </a:rPr>
              <a:t> Person Chi-Square</a:t>
            </a:r>
            <a:endParaRPr lang="en-US" sz="3600" b="1" dirty="0" smtClean="0">
              <a:solidFill>
                <a:schemeClr val="bg1"/>
              </a:solidFill>
            </a:endParaRPr>
          </a:p>
          <a:p>
            <a:endParaRPr lang="en-US" sz="2400" b="1" dirty="0" smtClean="0">
              <a:solidFill>
                <a:schemeClr val="bg1"/>
              </a:solidFill>
            </a:endParaRP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4"/>
          <a:srcRect l="12884" t="27083" r="10981" b="16667"/>
          <a:stretch>
            <a:fillRect/>
          </a:stretch>
        </p:blipFill>
        <p:spPr bwMode="auto">
          <a:xfrm>
            <a:off x="304800" y="1447800"/>
            <a:ext cx="8621889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Oval 8"/>
          <p:cNvSpPr/>
          <p:nvPr/>
        </p:nvSpPr>
        <p:spPr>
          <a:xfrm>
            <a:off x="5791200" y="1981200"/>
            <a:ext cx="6858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D:\UNMUH\Statistics_by_AlveR_spb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99242"/>
          </a:xfrm>
          <a:prstGeom prst="rect">
            <a:avLst/>
          </a:prstGeom>
          <a:noFill/>
        </p:spPr>
      </p:pic>
      <p:sp>
        <p:nvSpPr>
          <p:cNvPr id="5" name="Rectangle 19"/>
          <p:cNvSpPr>
            <a:spLocks noChangeArrowheads="1"/>
          </p:cNvSpPr>
          <p:nvPr/>
        </p:nvSpPr>
        <p:spPr bwMode="auto">
          <a:xfrm>
            <a:off x="304800" y="6427114"/>
            <a:ext cx="29718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/>
            <a:r>
              <a:rPr lang="en-US" sz="2200" b="1" dirty="0" smtClean="0">
                <a:solidFill>
                  <a:schemeClr val="bg1"/>
                </a:solidFill>
              </a:rPr>
              <a:t>www.fennisupriadi.com</a:t>
            </a:r>
            <a:endParaRPr lang="id-ID" sz="2200" b="1" dirty="0">
              <a:solidFill>
                <a:schemeClr val="bg1"/>
              </a:solidFill>
            </a:endParaRPr>
          </a:p>
        </p:txBody>
      </p:sp>
      <p:sp>
        <p:nvSpPr>
          <p:cNvPr id="6" name="Rectangle 19"/>
          <p:cNvSpPr>
            <a:spLocks noChangeArrowheads="1"/>
          </p:cNvSpPr>
          <p:nvPr/>
        </p:nvSpPr>
        <p:spPr bwMode="auto">
          <a:xfrm>
            <a:off x="5791200" y="6427114"/>
            <a:ext cx="30480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/>
            <a:r>
              <a:rPr lang="en-US" sz="2200" b="1" dirty="0" smtClean="0">
                <a:solidFill>
                  <a:schemeClr val="bg1"/>
                </a:solidFill>
              </a:rPr>
              <a:t>info@fennisupriadi.com</a:t>
            </a:r>
            <a:endParaRPr lang="id-ID" sz="2200" b="1" dirty="0">
              <a:solidFill>
                <a:schemeClr val="bg1"/>
              </a:solidFill>
            </a:endParaRPr>
          </a:p>
        </p:txBody>
      </p:sp>
      <p:pic>
        <p:nvPicPr>
          <p:cNvPr id="7" name="Picture 2" descr="D:\UNMUH\logo-rev0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5200" y="0"/>
            <a:ext cx="1828800" cy="6858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85800" y="449282"/>
            <a:ext cx="78486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     </a:t>
            </a:r>
            <a:r>
              <a:rPr lang="en-US" sz="3600" b="1" dirty="0" err="1" smtClean="0">
                <a:solidFill>
                  <a:schemeClr val="bg1"/>
                </a:solidFill>
              </a:rPr>
              <a:t>Uji</a:t>
            </a:r>
            <a:r>
              <a:rPr lang="en-US" sz="3600" b="1" dirty="0" smtClean="0">
                <a:solidFill>
                  <a:schemeClr val="bg1"/>
                </a:solidFill>
              </a:rPr>
              <a:t> Person Chi-Square</a:t>
            </a:r>
            <a:endParaRPr lang="en-US" sz="3600" b="1" dirty="0" smtClean="0">
              <a:solidFill>
                <a:schemeClr val="bg1"/>
              </a:solidFill>
            </a:endParaRPr>
          </a:p>
          <a:p>
            <a:endParaRPr lang="en-US" sz="2400" b="1" dirty="0" smtClean="0">
              <a:solidFill>
                <a:schemeClr val="bg1"/>
              </a:solidFill>
            </a:endParaRPr>
          </a:p>
          <a:p>
            <a:pPr algn="just"/>
            <a:r>
              <a:rPr lang="en-US" sz="3400" b="1" dirty="0" err="1" smtClean="0">
                <a:solidFill>
                  <a:schemeClr val="bg1"/>
                </a:solidFill>
              </a:rPr>
              <a:t>Maka</a:t>
            </a:r>
            <a:r>
              <a:rPr lang="en-US" sz="3400" b="1" dirty="0" smtClean="0">
                <a:solidFill>
                  <a:schemeClr val="bg1"/>
                </a:solidFill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</a:rPr>
              <a:t>nilai</a:t>
            </a:r>
            <a:r>
              <a:rPr lang="en-US" sz="3400" b="1" dirty="0" smtClean="0">
                <a:solidFill>
                  <a:schemeClr val="bg1"/>
                </a:solidFill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</a:rPr>
              <a:t>kritisnya</a:t>
            </a:r>
            <a:r>
              <a:rPr lang="en-US" sz="3400" b="1" dirty="0" smtClean="0">
                <a:solidFill>
                  <a:schemeClr val="bg1"/>
                </a:solidFill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</a:rPr>
              <a:t>pada</a:t>
            </a:r>
            <a:r>
              <a:rPr lang="en-US" sz="3400" b="1" dirty="0" smtClean="0">
                <a:solidFill>
                  <a:schemeClr val="bg1"/>
                </a:solidFill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</a:rPr>
              <a:t>tabel</a:t>
            </a:r>
            <a:r>
              <a:rPr lang="en-US" sz="3400" b="1" dirty="0" smtClean="0">
                <a:solidFill>
                  <a:schemeClr val="bg1"/>
                </a:solidFill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</a:rPr>
              <a:t>sebaran</a:t>
            </a:r>
            <a:r>
              <a:rPr lang="en-US" sz="3400" b="1" i="1" dirty="0" smtClean="0">
                <a:solidFill>
                  <a:schemeClr val="bg1"/>
                </a:solidFill>
              </a:rPr>
              <a:t> chi-square</a:t>
            </a:r>
            <a:r>
              <a:rPr lang="en-US" sz="3400" b="1" dirty="0" smtClean="0">
                <a:solidFill>
                  <a:schemeClr val="bg1"/>
                </a:solidFill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</a:rPr>
              <a:t>adalah</a:t>
            </a:r>
            <a:r>
              <a:rPr lang="en-US" sz="3400" b="1" dirty="0" smtClean="0">
                <a:solidFill>
                  <a:schemeClr val="bg1"/>
                </a:solidFill>
              </a:rPr>
              <a:t>  3,841 </a:t>
            </a:r>
            <a:r>
              <a:rPr lang="en-US" sz="3400" b="1" dirty="0" err="1" smtClean="0">
                <a:solidFill>
                  <a:schemeClr val="bg1"/>
                </a:solidFill>
              </a:rPr>
              <a:t>artinya</a:t>
            </a:r>
            <a:r>
              <a:rPr lang="en-US" sz="3400" b="1" dirty="0" smtClean="0">
                <a:solidFill>
                  <a:schemeClr val="bg1"/>
                </a:solidFill>
              </a:rPr>
              <a:t> </a:t>
            </a:r>
            <a:r>
              <a:rPr lang="az-Cyrl-AZ" sz="3400" b="1" dirty="0" smtClean="0">
                <a:solidFill>
                  <a:schemeClr val="bg1"/>
                </a:solidFill>
              </a:rPr>
              <a:t>Х</a:t>
            </a:r>
            <a:r>
              <a:rPr lang="en-US" sz="3400" b="1" baseline="-25000" dirty="0" err="1" smtClean="0">
                <a:solidFill>
                  <a:schemeClr val="bg1"/>
                </a:solidFill>
              </a:rPr>
              <a:t>hitung</a:t>
            </a:r>
            <a:r>
              <a:rPr lang="en-US" sz="3400" b="1" dirty="0" smtClean="0">
                <a:solidFill>
                  <a:schemeClr val="bg1"/>
                </a:solidFill>
              </a:rPr>
              <a:t> &lt; </a:t>
            </a:r>
            <a:r>
              <a:rPr lang="en-US" sz="3400" b="1" dirty="0" err="1" smtClean="0">
                <a:solidFill>
                  <a:schemeClr val="bg1"/>
                </a:solidFill>
              </a:rPr>
              <a:t>X</a:t>
            </a:r>
            <a:r>
              <a:rPr lang="en-US" sz="3400" b="1" baseline="-25000" dirty="0" err="1" smtClean="0">
                <a:solidFill>
                  <a:schemeClr val="bg1"/>
                </a:solidFill>
              </a:rPr>
              <a:t>tabel</a:t>
            </a:r>
            <a:r>
              <a:rPr lang="en-US" sz="3400" b="1" dirty="0" smtClean="0">
                <a:solidFill>
                  <a:schemeClr val="bg1"/>
                </a:solidFill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</a:rPr>
              <a:t>atau</a:t>
            </a:r>
            <a:r>
              <a:rPr lang="en-US" sz="3400" b="1" dirty="0" smtClean="0">
                <a:solidFill>
                  <a:schemeClr val="bg1"/>
                </a:solidFill>
              </a:rPr>
              <a:t> 3,111 &lt; </a:t>
            </a:r>
            <a:r>
              <a:rPr lang="en-US" sz="3400" b="1" dirty="0" smtClean="0">
                <a:solidFill>
                  <a:schemeClr val="bg1"/>
                </a:solidFill>
              </a:rPr>
              <a:t>3,841</a:t>
            </a:r>
            <a:r>
              <a:rPr lang="en-US" sz="3400" b="1" dirty="0" smtClean="0">
                <a:solidFill>
                  <a:schemeClr val="bg1"/>
                </a:solidFill>
              </a:rPr>
              <a:t>. </a:t>
            </a:r>
            <a:r>
              <a:rPr lang="en-US" sz="3400" b="1" dirty="0" err="1" smtClean="0">
                <a:solidFill>
                  <a:schemeClr val="bg1"/>
                </a:solidFill>
              </a:rPr>
              <a:t>Dengan</a:t>
            </a:r>
            <a:r>
              <a:rPr lang="en-US" sz="3400" b="1" dirty="0" smtClean="0">
                <a:solidFill>
                  <a:schemeClr val="bg1"/>
                </a:solidFill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</a:rPr>
              <a:t>demikian</a:t>
            </a:r>
            <a:r>
              <a:rPr lang="en-US" sz="3400" b="1" dirty="0" smtClean="0">
                <a:solidFill>
                  <a:schemeClr val="bg1"/>
                </a:solidFill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</a:rPr>
              <a:t>Hipotesis</a:t>
            </a:r>
            <a:r>
              <a:rPr lang="en-US" sz="3400" b="1" dirty="0" smtClean="0">
                <a:solidFill>
                  <a:schemeClr val="bg1"/>
                </a:solidFill>
              </a:rPr>
              <a:t> </a:t>
            </a:r>
            <a:r>
              <a:rPr lang="en-US" sz="3400" b="1" dirty="0" smtClean="0">
                <a:solidFill>
                  <a:schemeClr val="bg1"/>
                </a:solidFill>
              </a:rPr>
              <a:t>Null (Ho) </a:t>
            </a:r>
            <a:r>
              <a:rPr lang="en-US" sz="3400" b="1" dirty="0" err="1" smtClean="0">
                <a:solidFill>
                  <a:schemeClr val="bg1"/>
                </a:solidFill>
              </a:rPr>
              <a:t>diterima</a:t>
            </a:r>
            <a:r>
              <a:rPr lang="en-US" sz="3400" b="1" dirty="0" smtClean="0">
                <a:solidFill>
                  <a:schemeClr val="bg1"/>
                </a:solidFill>
              </a:rPr>
              <a:t>.</a:t>
            </a:r>
            <a:endParaRPr lang="en-US" sz="3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D:\UNMUH\Statistics_by_AlveR_spb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99242"/>
          </a:xfrm>
          <a:prstGeom prst="rect">
            <a:avLst/>
          </a:prstGeom>
          <a:noFill/>
        </p:spPr>
      </p:pic>
      <p:sp>
        <p:nvSpPr>
          <p:cNvPr id="5" name="Rectangle 19"/>
          <p:cNvSpPr>
            <a:spLocks noChangeArrowheads="1"/>
          </p:cNvSpPr>
          <p:nvPr/>
        </p:nvSpPr>
        <p:spPr bwMode="auto">
          <a:xfrm>
            <a:off x="304800" y="6427114"/>
            <a:ext cx="29718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/>
            <a:r>
              <a:rPr lang="en-US" sz="2200" b="1" dirty="0" smtClean="0">
                <a:solidFill>
                  <a:schemeClr val="bg1"/>
                </a:solidFill>
              </a:rPr>
              <a:t>www.fennisupriadi.com</a:t>
            </a:r>
            <a:endParaRPr lang="id-ID" sz="2200" b="1" dirty="0">
              <a:solidFill>
                <a:schemeClr val="bg1"/>
              </a:solidFill>
            </a:endParaRPr>
          </a:p>
        </p:txBody>
      </p:sp>
      <p:sp>
        <p:nvSpPr>
          <p:cNvPr id="6" name="Rectangle 19"/>
          <p:cNvSpPr>
            <a:spLocks noChangeArrowheads="1"/>
          </p:cNvSpPr>
          <p:nvPr/>
        </p:nvSpPr>
        <p:spPr bwMode="auto">
          <a:xfrm>
            <a:off x="5791200" y="6427114"/>
            <a:ext cx="30480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/>
            <a:r>
              <a:rPr lang="en-US" sz="2200" b="1" dirty="0" smtClean="0">
                <a:solidFill>
                  <a:schemeClr val="bg1"/>
                </a:solidFill>
              </a:rPr>
              <a:t>info@fennisupriadi.com</a:t>
            </a:r>
            <a:endParaRPr lang="id-ID" sz="2200" b="1" dirty="0">
              <a:solidFill>
                <a:schemeClr val="bg1"/>
              </a:solidFill>
            </a:endParaRPr>
          </a:p>
        </p:txBody>
      </p:sp>
      <p:pic>
        <p:nvPicPr>
          <p:cNvPr id="7" name="Picture 2" descr="D:\UNMUH\logo-rev0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5200" y="0"/>
            <a:ext cx="1828800" cy="6858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85800" y="449282"/>
            <a:ext cx="784860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     </a:t>
            </a:r>
            <a:r>
              <a:rPr lang="en-US" sz="3600" b="1" dirty="0" err="1" smtClean="0">
                <a:solidFill>
                  <a:schemeClr val="bg1"/>
                </a:solidFill>
              </a:rPr>
              <a:t>Uji</a:t>
            </a:r>
            <a:r>
              <a:rPr lang="en-US" sz="3600" b="1" dirty="0" smtClean="0">
                <a:solidFill>
                  <a:schemeClr val="bg1"/>
                </a:solidFill>
              </a:rPr>
              <a:t> Person Chi-Square</a:t>
            </a:r>
            <a:endParaRPr lang="en-US" sz="3600" b="1" dirty="0" smtClean="0">
              <a:solidFill>
                <a:schemeClr val="bg1"/>
              </a:solidFill>
            </a:endParaRPr>
          </a:p>
          <a:p>
            <a:endParaRPr lang="en-US" sz="2400" b="1" dirty="0" smtClean="0">
              <a:solidFill>
                <a:schemeClr val="bg1"/>
              </a:solidFill>
            </a:endParaRPr>
          </a:p>
          <a:p>
            <a:pPr algn="just"/>
            <a:r>
              <a:rPr lang="en-US" sz="3400" b="1" dirty="0" smtClean="0">
                <a:solidFill>
                  <a:schemeClr val="bg1"/>
                </a:solidFill>
              </a:rPr>
              <a:t>Dari </a:t>
            </a:r>
            <a:r>
              <a:rPr lang="en-US" sz="3400" b="1" dirty="0" err="1" smtClean="0">
                <a:solidFill>
                  <a:schemeClr val="bg1"/>
                </a:solidFill>
              </a:rPr>
              <a:t>hasil</a:t>
            </a:r>
            <a:r>
              <a:rPr lang="en-US" sz="3400" b="1" dirty="0" smtClean="0">
                <a:solidFill>
                  <a:schemeClr val="bg1"/>
                </a:solidFill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</a:rPr>
              <a:t>diatas</a:t>
            </a:r>
            <a:r>
              <a:rPr lang="en-US" sz="3400" b="1" dirty="0" smtClean="0">
                <a:solidFill>
                  <a:schemeClr val="bg1"/>
                </a:solidFill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</a:rPr>
              <a:t>dapat</a:t>
            </a:r>
            <a:r>
              <a:rPr lang="en-US" sz="3400" b="1" dirty="0" smtClean="0">
                <a:solidFill>
                  <a:schemeClr val="bg1"/>
                </a:solidFill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</a:rPr>
              <a:t>dilihat</a:t>
            </a:r>
            <a:r>
              <a:rPr lang="en-US" sz="3400" b="1" dirty="0" smtClean="0">
                <a:solidFill>
                  <a:schemeClr val="bg1"/>
                </a:solidFill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</a:rPr>
              <a:t>bahwa</a:t>
            </a:r>
            <a:r>
              <a:rPr lang="en-US" sz="3400" b="1" dirty="0" smtClean="0">
                <a:solidFill>
                  <a:schemeClr val="bg1"/>
                </a:solidFill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</a:rPr>
              <a:t>nilai</a:t>
            </a:r>
            <a:r>
              <a:rPr lang="en-US" sz="3400" b="1" dirty="0" smtClean="0">
                <a:solidFill>
                  <a:schemeClr val="bg1"/>
                </a:solidFill>
              </a:rPr>
              <a:t> Exact Sig.(2-sides) </a:t>
            </a:r>
            <a:r>
              <a:rPr lang="en-US" sz="3400" b="1" dirty="0" err="1" smtClean="0">
                <a:solidFill>
                  <a:schemeClr val="bg1"/>
                </a:solidFill>
              </a:rPr>
              <a:t>adalah</a:t>
            </a:r>
            <a:r>
              <a:rPr lang="en-US" sz="3400" b="1" dirty="0" smtClean="0">
                <a:solidFill>
                  <a:schemeClr val="bg1"/>
                </a:solidFill>
              </a:rPr>
              <a:t> 0,084 </a:t>
            </a:r>
            <a:r>
              <a:rPr lang="en-US" sz="3400" b="1" dirty="0" err="1" smtClean="0">
                <a:solidFill>
                  <a:schemeClr val="bg1"/>
                </a:solidFill>
              </a:rPr>
              <a:t>maka</a:t>
            </a:r>
            <a:r>
              <a:rPr lang="en-US" sz="3400" b="1" dirty="0" smtClean="0">
                <a:solidFill>
                  <a:schemeClr val="bg1"/>
                </a:solidFill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</a:rPr>
              <a:t>lebih</a:t>
            </a:r>
            <a:r>
              <a:rPr lang="en-US" sz="3400" b="1" dirty="0" smtClean="0">
                <a:solidFill>
                  <a:schemeClr val="bg1"/>
                </a:solidFill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</a:rPr>
              <a:t>besar</a:t>
            </a:r>
            <a:r>
              <a:rPr lang="en-US" sz="3400" b="1" dirty="0" smtClean="0">
                <a:solidFill>
                  <a:schemeClr val="bg1"/>
                </a:solidFill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</a:rPr>
              <a:t>dari</a:t>
            </a:r>
            <a:r>
              <a:rPr lang="en-US" sz="3400" b="1" dirty="0" smtClean="0">
                <a:solidFill>
                  <a:schemeClr val="bg1"/>
                </a:solidFill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</a:rPr>
              <a:t>titik</a:t>
            </a:r>
            <a:r>
              <a:rPr lang="en-US" sz="3400" b="1" dirty="0" smtClean="0">
                <a:solidFill>
                  <a:schemeClr val="bg1"/>
                </a:solidFill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</a:rPr>
              <a:t>kritis</a:t>
            </a:r>
            <a:r>
              <a:rPr lang="en-US" sz="3400" b="1" dirty="0" smtClean="0">
                <a:solidFill>
                  <a:schemeClr val="bg1"/>
                </a:solidFill>
              </a:rPr>
              <a:t> 0,05 (0,084 &gt; 0,05). </a:t>
            </a:r>
            <a:r>
              <a:rPr lang="en-US" sz="3400" b="1" dirty="0" err="1" smtClean="0">
                <a:solidFill>
                  <a:schemeClr val="bg1"/>
                </a:solidFill>
              </a:rPr>
              <a:t>Dengan</a:t>
            </a:r>
            <a:r>
              <a:rPr lang="en-US" sz="3400" b="1" dirty="0" smtClean="0">
                <a:solidFill>
                  <a:schemeClr val="bg1"/>
                </a:solidFill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</a:rPr>
              <a:t>demikian</a:t>
            </a:r>
            <a:r>
              <a:rPr lang="en-US" sz="3400" b="1" dirty="0" smtClean="0">
                <a:solidFill>
                  <a:schemeClr val="bg1"/>
                </a:solidFill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</a:rPr>
              <a:t>dapat</a:t>
            </a:r>
            <a:r>
              <a:rPr lang="en-US" sz="3400" b="1" dirty="0" smtClean="0">
                <a:solidFill>
                  <a:schemeClr val="bg1"/>
                </a:solidFill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</a:rPr>
              <a:t>disimpulkan</a:t>
            </a:r>
            <a:r>
              <a:rPr lang="en-US" sz="3400" b="1" dirty="0" smtClean="0">
                <a:solidFill>
                  <a:schemeClr val="bg1"/>
                </a:solidFill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</a:rPr>
              <a:t>bahwa</a:t>
            </a:r>
            <a:r>
              <a:rPr lang="en-US" sz="3400" b="1" dirty="0" smtClean="0">
                <a:solidFill>
                  <a:schemeClr val="bg1"/>
                </a:solidFill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</a:rPr>
              <a:t>tidak</a:t>
            </a:r>
            <a:r>
              <a:rPr lang="en-US" sz="3400" b="1" dirty="0" smtClean="0">
                <a:solidFill>
                  <a:schemeClr val="bg1"/>
                </a:solidFill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</a:rPr>
              <a:t>ada</a:t>
            </a:r>
            <a:r>
              <a:rPr lang="en-US" sz="3400" b="1" dirty="0" smtClean="0">
                <a:solidFill>
                  <a:schemeClr val="bg1"/>
                </a:solidFill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</a:rPr>
              <a:t>hubungan</a:t>
            </a:r>
            <a:r>
              <a:rPr lang="en-US" sz="3400" b="1" dirty="0" smtClean="0">
                <a:solidFill>
                  <a:schemeClr val="bg1"/>
                </a:solidFill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</a:rPr>
              <a:t>antara</a:t>
            </a:r>
            <a:r>
              <a:rPr lang="en-US" sz="3400" b="1" dirty="0" smtClean="0">
                <a:solidFill>
                  <a:schemeClr val="bg1"/>
                </a:solidFill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</a:rPr>
              <a:t>jenis</a:t>
            </a:r>
            <a:r>
              <a:rPr lang="en-US" sz="3400" b="1" dirty="0" smtClean="0">
                <a:solidFill>
                  <a:schemeClr val="bg1"/>
                </a:solidFill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</a:rPr>
              <a:t>kelamin</a:t>
            </a:r>
            <a:r>
              <a:rPr lang="en-US" sz="3400" b="1" dirty="0" smtClean="0">
                <a:solidFill>
                  <a:schemeClr val="bg1"/>
                </a:solidFill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</a:rPr>
              <a:t>siswa</a:t>
            </a:r>
            <a:r>
              <a:rPr lang="en-US" sz="3400" b="1" dirty="0" smtClean="0">
                <a:solidFill>
                  <a:schemeClr val="bg1"/>
                </a:solidFill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</a:rPr>
              <a:t>kelas</a:t>
            </a:r>
            <a:r>
              <a:rPr lang="en-US" sz="3400" b="1" dirty="0" smtClean="0">
                <a:solidFill>
                  <a:schemeClr val="bg1"/>
                </a:solidFill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</a:rPr>
              <a:t>matematika</a:t>
            </a:r>
            <a:r>
              <a:rPr lang="en-US" sz="3400" b="1" dirty="0" smtClean="0">
                <a:solidFill>
                  <a:schemeClr val="bg1"/>
                </a:solidFill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</a:rPr>
              <a:t>dengan</a:t>
            </a:r>
            <a:r>
              <a:rPr lang="en-US" sz="3400" b="1" dirty="0" smtClean="0">
                <a:solidFill>
                  <a:schemeClr val="bg1"/>
                </a:solidFill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</a:rPr>
              <a:t>tingkat</a:t>
            </a:r>
            <a:r>
              <a:rPr lang="en-US" sz="3400" b="1" dirty="0" smtClean="0">
                <a:solidFill>
                  <a:schemeClr val="bg1"/>
                </a:solidFill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</a:rPr>
              <a:t>kelulusan</a:t>
            </a:r>
            <a:r>
              <a:rPr lang="en-US" sz="3400" b="1" dirty="0" smtClean="0">
                <a:solidFill>
                  <a:schemeClr val="bg1"/>
                </a:solidFill>
              </a:rPr>
              <a:t>.</a:t>
            </a:r>
            <a:endParaRPr lang="en-US" sz="3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D:\UNMUH\Statistics_by_AlveR_spb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99242"/>
          </a:xfrm>
          <a:prstGeom prst="rect">
            <a:avLst/>
          </a:prstGeom>
          <a:noFill/>
        </p:spPr>
      </p:pic>
      <p:sp>
        <p:nvSpPr>
          <p:cNvPr id="5" name="Rectangle 19"/>
          <p:cNvSpPr>
            <a:spLocks noChangeArrowheads="1"/>
          </p:cNvSpPr>
          <p:nvPr/>
        </p:nvSpPr>
        <p:spPr bwMode="auto">
          <a:xfrm>
            <a:off x="304800" y="6427114"/>
            <a:ext cx="29718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/>
            <a:r>
              <a:rPr lang="en-US" sz="2200" b="1" dirty="0" smtClean="0">
                <a:solidFill>
                  <a:schemeClr val="bg1"/>
                </a:solidFill>
              </a:rPr>
              <a:t>www.fennisupriadi.com</a:t>
            </a:r>
            <a:endParaRPr lang="id-ID" sz="2200" b="1" dirty="0">
              <a:solidFill>
                <a:schemeClr val="bg1"/>
              </a:solidFill>
            </a:endParaRPr>
          </a:p>
        </p:txBody>
      </p:sp>
      <p:sp>
        <p:nvSpPr>
          <p:cNvPr id="6" name="Rectangle 19"/>
          <p:cNvSpPr>
            <a:spLocks noChangeArrowheads="1"/>
          </p:cNvSpPr>
          <p:nvPr/>
        </p:nvSpPr>
        <p:spPr bwMode="auto">
          <a:xfrm>
            <a:off x="5791200" y="6427114"/>
            <a:ext cx="30480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/>
            <a:r>
              <a:rPr lang="en-US" sz="2200" b="1" dirty="0" smtClean="0">
                <a:solidFill>
                  <a:schemeClr val="bg1"/>
                </a:solidFill>
              </a:rPr>
              <a:t>info@fennisupriadi.com</a:t>
            </a:r>
            <a:endParaRPr lang="id-ID" sz="2200" b="1" dirty="0">
              <a:solidFill>
                <a:schemeClr val="bg1"/>
              </a:solidFill>
            </a:endParaRPr>
          </a:p>
        </p:txBody>
      </p:sp>
      <p:pic>
        <p:nvPicPr>
          <p:cNvPr id="7" name="Picture 2" descr="D:\UNMUH\logo-rev0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5200" y="0"/>
            <a:ext cx="1828800" cy="6858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85800" y="449282"/>
            <a:ext cx="784860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     </a:t>
            </a:r>
            <a:r>
              <a:rPr lang="en-US" sz="3600" b="1" dirty="0" err="1" smtClean="0">
                <a:solidFill>
                  <a:schemeClr val="bg1"/>
                </a:solidFill>
              </a:rPr>
              <a:t>Uji</a:t>
            </a:r>
            <a:r>
              <a:rPr lang="en-US" sz="3600" b="1" dirty="0" smtClean="0">
                <a:solidFill>
                  <a:schemeClr val="bg1"/>
                </a:solidFill>
              </a:rPr>
              <a:t> Person Chi-Square</a:t>
            </a:r>
            <a:endParaRPr lang="en-US" sz="3600" b="1" dirty="0" smtClean="0">
              <a:solidFill>
                <a:schemeClr val="bg1"/>
              </a:solidFill>
            </a:endParaRPr>
          </a:p>
          <a:p>
            <a:endParaRPr lang="en-US" sz="2400" b="1" dirty="0" smtClean="0">
              <a:solidFill>
                <a:schemeClr val="bg1"/>
              </a:solidFill>
            </a:endParaRPr>
          </a:p>
          <a:p>
            <a:pPr algn="just"/>
            <a:r>
              <a:rPr lang="en-US" sz="3400" b="1" dirty="0" smtClean="0">
                <a:solidFill>
                  <a:schemeClr val="bg1"/>
                </a:solidFill>
              </a:rPr>
              <a:t>LATIHAN</a:t>
            </a:r>
          </a:p>
          <a:p>
            <a:pPr algn="just"/>
            <a:endParaRPr lang="en-US" sz="3400" b="1" dirty="0" smtClean="0">
              <a:solidFill>
                <a:schemeClr val="bg1"/>
              </a:solidFill>
            </a:endParaRPr>
          </a:p>
          <a:p>
            <a:pPr algn="just"/>
            <a:r>
              <a:rPr lang="en-US" sz="3400" b="1" dirty="0" smtClean="0">
                <a:solidFill>
                  <a:schemeClr val="bg1"/>
                </a:solidFill>
              </a:rPr>
              <a:t>Data </a:t>
            </a:r>
            <a:r>
              <a:rPr lang="en-US" sz="3400" b="1" dirty="0" err="1" smtClean="0">
                <a:solidFill>
                  <a:schemeClr val="bg1"/>
                </a:solidFill>
              </a:rPr>
              <a:t>berikut</a:t>
            </a:r>
            <a:r>
              <a:rPr lang="en-US" sz="3400" b="1" dirty="0" smtClean="0">
                <a:solidFill>
                  <a:schemeClr val="bg1"/>
                </a:solidFill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</a:rPr>
              <a:t>digunakan</a:t>
            </a:r>
            <a:r>
              <a:rPr lang="en-US" sz="3400" b="1" dirty="0" smtClean="0">
                <a:solidFill>
                  <a:schemeClr val="bg1"/>
                </a:solidFill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</a:rPr>
              <a:t>untuk</a:t>
            </a:r>
            <a:r>
              <a:rPr lang="en-US" sz="3400" b="1" dirty="0" smtClean="0">
                <a:solidFill>
                  <a:schemeClr val="bg1"/>
                </a:solidFill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</a:rPr>
              <a:t>melihat</a:t>
            </a:r>
            <a:r>
              <a:rPr lang="en-US" sz="3400" b="1" dirty="0" smtClean="0">
                <a:solidFill>
                  <a:schemeClr val="bg1"/>
                </a:solidFill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</a:rPr>
              <a:t>hubungan</a:t>
            </a:r>
            <a:r>
              <a:rPr lang="en-US" sz="3400" b="1" dirty="0" smtClean="0">
                <a:solidFill>
                  <a:schemeClr val="bg1"/>
                </a:solidFill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</a:rPr>
              <a:t>antara</a:t>
            </a:r>
            <a:r>
              <a:rPr lang="en-US" sz="3400" b="1" dirty="0" smtClean="0">
                <a:solidFill>
                  <a:schemeClr val="bg1"/>
                </a:solidFill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</a:rPr>
              <a:t>tipe</a:t>
            </a:r>
            <a:r>
              <a:rPr lang="en-US" sz="3400" b="1" dirty="0" smtClean="0">
                <a:solidFill>
                  <a:schemeClr val="bg1"/>
                </a:solidFill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</a:rPr>
              <a:t>sekolah</a:t>
            </a:r>
            <a:r>
              <a:rPr lang="en-US" sz="3400" b="1" dirty="0" smtClean="0">
                <a:solidFill>
                  <a:schemeClr val="bg1"/>
                </a:solidFill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</a:rPr>
              <a:t>dengan</a:t>
            </a:r>
            <a:r>
              <a:rPr lang="en-US" sz="3400" b="1" dirty="0" smtClean="0">
                <a:solidFill>
                  <a:schemeClr val="bg1"/>
                </a:solidFill>
              </a:rPr>
              <a:t> gender, </a:t>
            </a:r>
            <a:r>
              <a:rPr lang="en-US" sz="3400" b="1" dirty="0" err="1" smtClean="0">
                <a:solidFill>
                  <a:schemeClr val="bg1"/>
                </a:solidFill>
              </a:rPr>
              <a:t>apakah</a:t>
            </a:r>
            <a:r>
              <a:rPr lang="en-US" sz="3400" b="1" dirty="0" smtClean="0">
                <a:solidFill>
                  <a:schemeClr val="bg1"/>
                </a:solidFill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</a:rPr>
              <a:t>ada</a:t>
            </a:r>
            <a:r>
              <a:rPr lang="en-US" sz="3400" b="1" dirty="0" smtClean="0">
                <a:solidFill>
                  <a:schemeClr val="bg1"/>
                </a:solidFill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</a:rPr>
              <a:t>kecenderungan</a:t>
            </a:r>
            <a:r>
              <a:rPr lang="en-US" sz="3400" b="1" dirty="0" smtClean="0">
                <a:solidFill>
                  <a:schemeClr val="bg1"/>
                </a:solidFill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</a:rPr>
              <a:t>sekolah</a:t>
            </a:r>
            <a:r>
              <a:rPr lang="en-US" sz="3400" b="1" dirty="0" smtClean="0">
                <a:solidFill>
                  <a:schemeClr val="bg1"/>
                </a:solidFill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</a:rPr>
              <a:t>swasta</a:t>
            </a:r>
            <a:r>
              <a:rPr lang="en-US" sz="3400" b="1" dirty="0" smtClean="0">
                <a:solidFill>
                  <a:schemeClr val="bg1"/>
                </a:solidFill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</a:rPr>
              <a:t>lebih</a:t>
            </a:r>
            <a:r>
              <a:rPr lang="en-US" sz="3400" b="1" dirty="0" smtClean="0">
                <a:solidFill>
                  <a:schemeClr val="bg1"/>
                </a:solidFill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</a:rPr>
              <a:t>banyak</a:t>
            </a:r>
            <a:r>
              <a:rPr lang="en-US" sz="3400" b="1" dirty="0" smtClean="0">
                <a:solidFill>
                  <a:schemeClr val="bg1"/>
                </a:solidFill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</a:rPr>
              <a:t>murid</a:t>
            </a:r>
            <a:r>
              <a:rPr lang="en-US" sz="3400" b="1" dirty="0" smtClean="0">
                <a:solidFill>
                  <a:schemeClr val="bg1"/>
                </a:solidFill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</a:rPr>
              <a:t>perempuan</a:t>
            </a:r>
            <a:r>
              <a:rPr lang="en-US" sz="3400" b="1" dirty="0" smtClean="0">
                <a:solidFill>
                  <a:schemeClr val="bg1"/>
                </a:solidFill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</a:rPr>
              <a:t>jika</a:t>
            </a:r>
            <a:r>
              <a:rPr lang="en-US" sz="3400" b="1" dirty="0" smtClean="0">
                <a:solidFill>
                  <a:schemeClr val="bg1"/>
                </a:solidFill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</a:rPr>
              <a:t>dibandingkan</a:t>
            </a:r>
            <a:r>
              <a:rPr lang="en-US" sz="3400" b="1" dirty="0" smtClean="0">
                <a:solidFill>
                  <a:schemeClr val="bg1"/>
                </a:solidFill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</a:rPr>
              <a:t>dengan</a:t>
            </a:r>
            <a:r>
              <a:rPr lang="en-US" sz="3400" b="1" dirty="0" smtClean="0">
                <a:solidFill>
                  <a:schemeClr val="bg1"/>
                </a:solidFill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</a:rPr>
              <a:t>sekolah</a:t>
            </a:r>
            <a:r>
              <a:rPr lang="en-US" sz="3400" b="1" dirty="0" smtClean="0">
                <a:solidFill>
                  <a:schemeClr val="bg1"/>
                </a:solidFill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</a:rPr>
              <a:t>negeri</a:t>
            </a:r>
            <a:r>
              <a:rPr lang="en-US" sz="3400" b="1" dirty="0" smtClean="0">
                <a:solidFill>
                  <a:schemeClr val="bg1"/>
                </a:solidFill>
              </a:rPr>
              <a:t>.</a:t>
            </a:r>
            <a:endParaRPr lang="en-US" sz="3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D:\UNMUH\Statistics_by_AlveR_spb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99242"/>
          </a:xfrm>
          <a:prstGeom prst="rect">
            <a:avLst/>
          </a:prstGeom>
          <a:noFill/>
        </p:spPr>
      </p:pic>
      <p:sp>
        <p:nvSpPr>
          <p:cNvPr id="5" name="Rectangle 19"/>
          <p:cNvSpPr>
            <a:spLocks noChangeArrowheads="1"/>
          </p:cNvSpPr>
          <p:nvPr/>
        </p:nvSpPr>
        <p:spPr bwMode="auto">
          <a:xfrm>
            <a:off x="304800" y="6427114"/>
            <a:ext cx="29718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/>
            <a:r>
              <a:rPr lang="en-US" sz="2200" b="1" dirty="0" smtClean="0">
                <a:solidFill>
                  <a:schemeClr val="bg1"/>
                </a:solidFill>
              </a:rPr>
              <a:t>www.fennisupriadi.com</a:t>
            </a:r>
            <a:endParaRPr lang="id-ID" sz="2200" b="1" dirty="0">
              <a:solidFill>
                <a:schemeClr val="bg1"/>
              </a:solidFill>
            </a:endParaRPr>
          </a:p>
        </p:txBody>
      </p:sp>
      <p:sp>
        <p:nvSpPr>
          <p:cNvPr id="6" name="Rectangle 19"/>
          <p:cNvSpPr>
            <a:spLocks noChangeArrowheads="1"/>
          </p:cNvSpPr>
          <p:nvPr/>
        </p:nvSpPr>
        <p:spPr bwMode="auto">
          <a:xfrm>
            <a:off x="5791200" y="6427114"/>
            <a:ext cx="30480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/>
            <a:r>
              <a:rPr lang="en-US" sz="2200" b="1" dirty="0" smtClean="0">
                <a:solidFill>
                  <a:schemeClr val="bg1"/>
                </a:solidFill>
              </a:rPr>
              <a:t>info@fennisupriadi.com</a:t>
            </a:r>
            <a:endParaRPr lang="id-ID" sz="2200" b="1" dirty="0">
              <a:solidFill>
                <a:schemeClr val="bg1"/>
              </a:solidFill>
            </a:endParaRPr>
          </a:p>
        </p:txBody>
      </p:sp>
      <p:pic>
        <p:nvPicPr>
          <p:cNvPr id="7" name="Picture 2" descr="D:\UNMUH\logo-rev0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5200" y="0"/>
            <a:ext cx="1828800" cy="6858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85800" y="449282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     </a:t>
            </a:r>
            <a:r>
              <a:rPr lang="en-US" sz="3600" b="1" dirty="0" err="1" smtClean="0">
                <a:solidFill>
                  <a:schemeClr val="bg1"/>
                </a:solidFill>
              </a:rPr>
              <a:t>Uji</a:t>
            </a:r>
            <a:r>
              <a:rPr lang="en-US" sz="3600" b="1" dirty="0" smtClean="0">
                <a:solidFill>
                  <a:schemeClr val="bg1"/>
                </a:solidFill>
              </a:rPr>
              <a:t> Person Chi-Square</a:t>
            </a:r>
            <a:endParaRPr lang="en-US" sz="3600" b="1" dirty="0" smtClean="0">
              <a:solidFill>
                <a:schemeClr val="bg1"/>
              </a:solidFill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838200" y="2362200"/>
          <a:ext cx="7696200" cy="2533650"/>
        </p:xfrm>
        <a:graphic>
          <a:graphicData uri="http://schemas.openxmlformats.org/drawingml/2006/table">
            <a:tbl>
              <a:tblPr/>
              <a:tblGrid>
                <a:gridCol w="1296202"/>
                <a:gridCol w="1600000"/>
                <a:gridCol w="1681013"/>
                <a:gridCol w="1822783"/>
                <a:gridCol w="1296202"/>
              </a:tblGrid>
              <a:tr h="506730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Gender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06730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 err="1">
                          <a:solidFill>
                            <a:srgbClr val="538ED5"/>
                          </a:solidFill>
                          <a:latin typeface="Calibri"/>
                        </a:rPr>
                        <a:t>Laki-laki</a:t>
                      </a:r>
                      <a:endParaRPr lang="en-US" sz="2800" b="1" i="0" u="none" strike="noStrike" dirty="0">
                        <a:solidFill>
                          <a:srgbClr val="538ED5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 err="1">
                          <a:solidFill>
                            <a:srgbClr val="8DB4E3"/>
                          </a:solidFill>
                          <a:latin typeface="Calibri"/>
                        </a:rPr>
                        <a:t>Perempuan</a:t>
                      </a:r>
                      <a:endParaRPr lang="en-US" sz="2800" b="1" i="0" u="none" strike="noStrike" dirty="0">
                        <a:solidFill>
                          <a:srgbClr val="8DB4E3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0673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 dirty="0" err="1">
                          <a:solidFill>
                            <a:srgbClr val="FF0000"/>
                          </a:solidFill>
                          <a:latin typeface="Calibri"/>
                        </a:rPr>
                        <a:t>Sekolah</a:t>
                      </a:r>
                      <a:endParaRPr lang="en-US" sz="28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rgbClr val="00B050"/>
                          </a:solidFill>
                          <a:latin typeface="Calibri"/>
                        </a:rPr>
                        <a:t>Negeri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50673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rgbClr val="92D050"/>
                          </a:solidFill>
                          <a:latin typeface="Calibri"/>
                        </a:rPr>
                        <a:t>Swasta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50673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rgbClr val="C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UNMUH\5e5847c276cb3c23828cb4ace2b556e6-d5ctpw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D:\UNMUH\logo-rev0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7800" y="4876800"/>
            <a:ext cx="4064000" cy="1524000"/>
          </a:xfrm>
          <a:prstGeom prst="rect">
            <a:avLst/>
          </a:prstGeom>
          <a:noFill/>
        </p:spPr>
      </p:pic>
      <p:sp>
        <p:nvSpPr>
          <p:cNvPr id="7" name="Rectangle 19"/>
          <p:cNvSpPr>
            <a:spLocks noChangeArrowheads="1"/>
          </p:cNvSpPr>
          <p:nvPr/>
        </p:nvSpPr>
        <p:spPr bwMode="auto">
          <a:xfrm>
            <a:off x="304800" y="6396336"/>
            <a:ext cx="29718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/>
            <a:r>
              <a:rPr lang="en-US" sz="2200" b="1" dirty="0" smtClean="0"/>
              <a:t>www.fennisupriadi.com</a:t>
            </a:r>
            <a:endParaRPr lang="id-ID" sz="2200" b="1" dirty="0"/>
          </a:p>
        </p:txBody>
      </p:sp>
      <p:sp>
        <p:nvSpPr>
          <p:cNvPr id="9" name="Rectangle 19"/>
          <p:cNvSpPr>
            <a:spLocks noChangeArrowheads="1"/>
          </p:cNvSpPr>
          <p:nvPr/>
        </p:nvSpPr>
        <p:spPr bwMode="auto">
          <a:xfrm>
            <a:off x="5791200" y="6396336"/>
            <a:ext cx="30480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/>
            <a:r>
              <a:rPr lang="en-US" sz="2200" b="1" dirty="0" smtClean="0"/>
              <a:t>info@fennisupriadi.com</a:t>
            </a:r>
            <a:endParaRPr lang="id-ID" sz="2200" b="1" dirty="0"/>
          </a:p>
        </p:txBody>
      </p:sp>
      <p:pic>
        <p:nvPicPr>
          <p:cNvPr id="10" name="Picture 2" descr="C:\Users\acer\Documents\spss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05601" y="685800"/>
            <a:ext cx="1760343" cy="914400"/>
          </a:xfrm>
          <a:prstGeom prst="rect">
            <a:avLst/>
          </a:prstGeom>
          <a:noFill/>
        </p:spPr>
      </p:pic>
      <p:pic>
        <p:nvPicPr>
          <p:cNvPr id="4098" name="Picture 2" descr="C:\Users\acer\Documents\stats_logo_lg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9600" y="838200"/>
            <a:ext cx="2293144" cy="685800"/>
          </a:xfrm>
          <a:prstGeom prst="rect">
            <a:avLst/>
          </a:prstGeom>
          <a:noFill/>
        </p:spPr>
      </p:pic>
      <p:sp>
        <p:nvSpPr>
          <p:cNvPr id="11" name="Title 10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4800" b="1" dirty="0" smtClean="0"/>
              <a:t>SELESAI</a:t>
            </a:r>
            <a:br>
              <a:rPr lang="en-US" sz="4800" b="1" dirty="0" smtClean="0"/>
            </a:br>
            <a:r>
              <a:rPr lang="en-US" sz="4800" b="1" dirty="0" smtClean="0"/>
              <a:t>SEMOGA BERMANFAAT</a:t>
            </a:r>
            <a:endParaRPr lang="en-US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D:\UNMUH\Statistics_by_AlveR_spb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99242"/>
          </a:xfrm>
          <a:prstGeom prst="rect">
            <a:avLst/>
          </a:prstGeom>
          <a:noFill/>
        </p:spPr>
      </p:pic>
      <p:sp>
        <p:nvSpPr>
          <p:cNvPr id="5" name="Rectangle 19"/>
          <p:cNvSpPr>
            <a:spLocks noChangeArrowheads="1"/>
          </p:cNvSpPr>
          <p:nvPr/>
        </p:nvSpPr>
        <p:spPr bwMode="auto">
          <a:xfrm>
            <a:off x="304800" y="6427114"/>
            <a:ext cx="29718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/>
            <a:r>
              <a:rPr lang="en-US" sz="2200" b="1" dirty="0" smtClean="0">
                <a:solidFill>
                  <a:schemeClr val="bg1"/>
                </a:solidFill>
              </a:rPr>
              <a:t>www.fennisupriadi.com</a:t>
            </a:r>
            <a:endParaRPr lang="id-ID" sz="2200" b="1" dirty="0">
              <a:solidFill>
                <a:schemeClr val="bg1"/>
              </a:solidFill>
            </a:endParaRPr>
          </a:p>
        </p:txBody>
      </p:sp>
      <p:sp>
        <p:nvSpPr>
          <p:cNvPr id="6" name="Rectangle 19"/>
          <p:cNvSpPr>
            <a:spLocks noChangeArrowheads="1"/>
          </p:cNvSpPr>
          <p:nvPr/>
        </p:nvSpPr>
        <p:spPr bwMode="auto">
          <a:xfrm>
            <a:off x="5791200" y="6427114"/>
            <a:ext cx="30480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/>
            <a:r>
              <a:rPr lang="en-US" sz="2200" b="1" dirty="0" smtClean="0">
                <a:solidFill>
                  <a:schemeClr val="bg1"/>
                </a:solidFill>
              </a:rPr>
              <a:t>info@fennisupriadi.com</a:t>
            </a:r>
            <a:endParaRPr lang="id-ID" sz="2200" b="1" dirty="0">
              <a:solidFill>
                <a:schemeClr val="bg1"/>
              </a:solidFill>
            </a:endParaRPr>
          </a:p>
        </p:txBody>
      </p:sp>
      <p:pic>
        <p:nvPicPr>
          <p:cNvPr id="7" name="Picture 2" descr="D:\UNMUH\logo-rev0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5200" y="0"/>
            <a:ext cx="1828800" cy="6858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85800" y="449282"/>
            <a:ext cx="78486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     </a:t>
            </a:r>
            <a:r>
              <a:rPr lang="en-US" sz="3600" b="1" dirty="0" err="1" smtClean="0">
                <a:solidFill>
                  <a:schemeClr val="bg1"/>
                </a:solidFill>
              </a:rPr>
              <a:t>Uji</a:t>
            </a:r>
            <a:r>
              <a:rPr lang="en-US" sz="3600" b="1" dirty="0" smtClean="0">
                <a:solidFill>
                  <a:schemeClr val="bg1"/>
                </a:solidFill>
              </a:rPr>
              <a:t> Chi-Square</a:t>
            </a:r>
            <a:endParaRPr lang="en-US" sz="3600" b="1" dirty="0" smtClean="0">
              <a:solidFill>
                <a:schemeClr val="bg1"/>
              </a:solidFill>
            </a:endParaRPr>
          </a:p>
          <a:p>
            <a:endParaRPr lang="en-US" sz="2400" b="1" dirty="0" smtClean="0">
              <a:solidFill>
                <a:schemeClr val="bg1"/>
              </a:solidFill>
            </a:endParaRPr>
          </a:p>
          <a:p>
            <a:pPr algn="just"/>
            <a:r>
              <a:rPr lang="en-US" sz="3400" b="1" dirty="0" err="1" smtClean="0">
                <a:solidFill>
                  <a:schemeClr val="bg1"/>
                </a:solidFill>
              </a:rPr>
              <a:t>Uji</a:t>
            </a:r>
            <a:r>
              <a:rPr lang="en-US" sz="3400" b="1" dirty="0" smtClean="0">
                <a:solidFill>
                  <a:schemeClr val="bg1"/>
                </a:solidFill>
              </a:rPr>
              <a:t> Chi-square yang </a:t>
            </a:r>
            <a:r>
              <a:rPr lang="en-US" sz="3400" b="1" dirty="0" err="1" smtClean="0">
                <a:solidFill>
                  <a:schemeClr val="bg1"/>
                </a:solidFill>
              </a:rPr>
              <a:t>umum</a:t>
            </a:r>
            <a:r>
              <a:rPr lang="en-US" sz="3400" b="1" dirty="0" smtClean="0">
                <a:solidFill>
                  <a:schemeClr val="bg1"/>
                </a:solidFill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</a:rPr>
              <a:t>dikenal</a:t>
            </a:r>
            <a:r>
              <a:rPr lang="en-US" sz="3400" b="1" dirty="0" smtClean="0">
                <a:solidFill>
                  <a:schemeClr val="bg1"/>
                </a:solidFill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</a:rPr>
              <a:t>oleh</a:t>
            </a:r>
            <a:r>
              <a:rPr lang="en-US" sz="3400" b="1" dirty="0" smtClean="0">
                <a:solidFill>
                  <a:schemeClr val="bg1"/>
                </a:solidFill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</a:rPr>
              <a:t>banyak</a:t>
            </a:r>
            <a:r>
              <a:rPr lang="en-US" sz="3400" b="1" dirty="0" smtClean="0">
                <a:solidFill>
                  <a:schemeClr val="bg1"/>
                </a:solidFill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</a:rPr>
              <a:t>orang</a:t>
            </a:r>
            <a:r>
              <a:rPr lang="en-US" sz="3400" b="1" dirty="0" smtClean="0">
                <a:solidFill>
                  <a:schemeClr val="bg1"/>
                </a:solidFill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</a:rPr>
              <a:t>adalah</a:t>
            </a:r>
            <a:r>
              <a:rPr lang="en-US" sz="3400" b="1" dirty="0" smtClean="0">
                <a:solidFill>
                  <a:schemeClr val="bg1"/>
                </a:solidFill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</a:rPr>
              <a:t>pengujian</a:t>
            </a:r>
            <a:r>
              <a:rPr lang="en-US" sz="3400" b="1" dirty="0" smtClean="0">
                <a:solidFill>
                  <a:schemeClr val="bg1"/>
                </a:solidFill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</a:rPr>
              <a:t>terhadap</a:t>
            </a:r>
            <a:r>
              <a:rPr lang="en-US" sz="3400" b="1" dirty="0" smtClean="0">
                <a:solidFill>
                  <a:schemeClr val="bg1"/>
                </a:solidFill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</a:rPr>
              <a:t>keterkaitan</a:t>
            </a:r>
            <a:r>
              <a:rPr lang="en-US" sz="3400" b="1" dirty="0" smtClean="0">
                <a:solidFill>
                  <a:schemeClr val="bg1"/>
                </a:solidFill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</a:rPr>
              <a:t>antara</a:t>
            </a:r>
            <a:r>
              <a:rPr lang="en-US" sz="3400" b="1" dirty="0" smtClean="0">
                <a:solidFill>
                  <a:schemeClr val="bg1"/>
                </a:solidFill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</a:rPr>
              <a:t>dua</a:t>
            </a:r>
            <a:r>
              <a:rPr lang="en-US" sz="3400" b="1" dirty="0" smtClean="0">
                <a:solidFill>
                  <a:schemeClr val="bg1"/>
                </a:solidFill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</a:rPr>
              <a:t>buah</a:t>
            </a:r>
            <a:r>
              <a:rPr lang="en-US" sz="3400" b="1" dirty="0" smtClean="0">
                <a:solidFill>
                  <a:schemeClr val="bg1"/>
                </a:solidFill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</a:rPr>
              <a:t>variabel</a:t>
            </a:r>
            <a:r>
              <a:rPr lang="en-US" sz="3400" b="1" dirty="0" smtClean="0">
                <a:solidFill>
                  <a:schemeClr val="bg1"/>
                </a:solidFill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</a:rPr>
              <a:t>hasil</a:t>
            </a:r>
            <a:r>
              <a:rPr lang="en-US" sz="3400" b="1" dirty="0" smtClean="0">
                <a:solidFill>
                  <a:schemeClr val="bg1"/>
                </a:solidFill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</a:rPr>
              <a:t>perhitungan</a:t>
            </a:r>
            <a:r>
              <a:rPr lang="en-US" sz="3400" b="1" dirty="0" smtClean="0">
                <a:solidFill>
                  <a:schemeClr val="bg1"/>
                </a:solidFill>
              </a:rPr>
              <a:t> (count data</a:t>
            </a:r>
            <a:r>
              <a:rPr lang="en-US" sz="3400" b="1" dirty="0" smtClean="0">
                <a:solidFill>
                  <a:schemeClr val="bg1"/>
                </a:solidFill>
              </a:rPr>
              <a:t>)</a:t>
            </a:r>
            <a:endParaRPr lang="en-US" sz="3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D:\UNMUH\Statistics_by_AlveR_spb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99242"/>
          </a:xfrm>
          <a:prstGeom prst="rect">
            <a:avLst/>
          </a:prstGeom>
          <a:noFill/>
        </p:spPr>
      </p:pic>
      <p:sp>
        <p:nvSpPr>
          <p:cNvPr id="5" name="Rectangle 19"/>
          <p:cNvSpPr>
            <a:spLocks noChangeArrowheads="1"/>
          </p:cNvSpPr>
          <p:nvPr/>
        </p:nvSpPr>
        <p:spPr bwMode="auto">
          <a:xfrm>
            <a:off x="304800" y="6427114"/>
            <a:ext cx="29718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/>
            <a:r>
              <a:rPr lang="en-US" sz="2200" b="1" dirty="0" smtClean="0">
                <a:solidFill>
                  <a:schemeClr val="bg1"/>
                </a:solidFill>
              </a:rPr>
              <a:t>www.fennisupriadi.com</a:t>
            </a:r>
            <a:endParaRPr lang="id-ID" sz="2200" b="1" dirty="0">
              <a:solidFill>
                <a:schemeClr val="bg1"/>
              </a:solidFill>
            </a:endParaRPr>
          </a:p>
        </p:txBody>
      </p:sp>
      <p:sp>
        <p:nvSpPr>
          <p:cNvPr id="6" name="Rectangle 19"/>
          <p:cNvSpPr>
            <a:spLocks noChangeArrowheads="1"/>
          </p:cNvSpPr>
          <p:nvPr/>
        </p:nvSpPr>
        <p:spPr bwMode="auto">
          <a:xfrm>
            <a:off x="5791200" y="6427114"/>
            <a:ext cx="30480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/>
            <a:r>
              <a:rPr lang="en-US" sz="2200" b="1" dirty="0" smtClean="0">
                <a:solidFill>
                  <a:schemeClr val="bg1"/>
                </a:solidFill>
              </a:rPr>
              <a:t>info@fennisupriadi.com</a:t>
            </a:r>
            <a:endParaRPr lang="id-ID" sz="2200" b="1" dirty="0">
              <a:solidFill>
                <a:schemeClr val="bg1"/>
              </a:solidFill>
            </a:endParaRPr>
          </a:p>
        </p:txBody>
      </p:sp>
      <p:pic>
        <p:nvPicPr>
          <p:cNvPr id="7" name="Picture 2" descr="D:\UNMUH\logo-rev0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5200" y="0"/>
            <a:ext cx="1828800" cy="6858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85800" y="449282"/>
            <a:ext cx="7848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     </a:t>
            </a:r>
            <a:r>
              <a:rPr lang="en-US" sz="3600" b="1" dirty="0" err="1" smtClean="0">
                <a:solidFill>
                  <a:schemeClr val="bg1"/>
                </a:solidFill>
              </a:rPr>
              <a:t>Uji</a:t>
            </a:r>
            <a:r>
              <a:rPr lang="en-US" sz="3600" b="1" dirty="0" smtClean="0">
                <a:solidFill>
                  <a:schemeClr val="bg1"/>
                </a:solidFill>
              </a:rPr>
              <a:t> Chi-Square</a:t>
            </a:r>
            <a:endParaRPr lang="en-US" sz="3600" b="1" dirty="0" smtClean="0">
              <a:solidFill>
                <a:schemeClr val="bg1"/>
              </a:solidFill>
            </a:endParaRPr>
          </a:p>
          <a:p>
            <a:endParaRPr lang="en-US" sz="2400" b="1" dirty="0" smtClean="0">
              <a:solidFill>
                <a:schemeClr val="bg1"/>
              </a:solidFill>
            </a:endParaRPr>
          </a:p>
          <a:p>
            <a:pPr algn="just"/>
            <a:r>
              <a:rPr lang="en-US" sz="3400" b="1" dirty="0" err="1" smtClean="0">
                <a:solidFill>
                  <a:schemeClr val="bg1"/>
                </a:solidFill>
              </a:rPr>
              <a:t>Dasar</a:t>
            </a:r>
            <a:r>
              <a:rPr lang="en-US" sz="3400" b="1" dirty="0" smtClean="0">
                <a:solidFill>
                  <a:schemeClr val="bg1"/>
                </a:solidFill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</a:rPr>
              <a:t>pengujian</a:t>
            </a:r>
            <a:r>
              <a:rPr lang="en-US" sz="3400" b="1" dirty="0" smtClean="0">
                <a:solidFill>
                  <a:schemeClr val="bg1"/>
                </a:solidFill>
              </a:rPr>
              <a:t> yang </a:t>
            </a:r>
            <a:r>
              <a:rPr lang="en-US" sz="3400" b="1" dirty="0" err="1" smtClean="0">
                <a:solidFill>
                  <a:schemeClr val="bg1"/>
                </a:solidFill>
              </a:rPr>
              <a:t>digunakan</a:t>
            </a:r>
            <a:r>
              <a:rPr lang="en-US" sz="3400" b="1" dirty="0" smtClean="0">
                <a:solidFill>
                  <a:schemeClr val="bg1"/>
                </a:solidFill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</a:rPr>
              <a:t>adalah</a:t>
            </a:r>
            <a:r>
              <a:rPr lang="en-US" sz="3400" b="1" dirty="0" smtClean="0">
                <a:solidFill>
                  <a:schemeClr val="bg1"/>
                </a:solidFill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</a:rPr>
              <a:t>selisih</a:t>
            </a:r>
            <a:r>
              <a:rPr lang="en-US" sz="3400" b="1" dirty="0" smtClean="0">
                <a:solidFill>
                  <a:schemeClr val="bg1"/>
                </a:solidFill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</a:rPr>
              <a:t>nilai</a:t>
            </a:r>
            <a:r>
              <a:rPr lang="en-US" sz="3400" b="1" dirty="0" smtClean="0">
                <a:solidFill>
                  <a:schemeClr val="bg1"/>
                </a:solidFill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</a:rPr>
              <a:t>proporsi</a:t>
            </a:r>
            <a:r>
              <a:rPr lang="en-US" sz="3400" b="1" dirty="0" smtClean="0">
                <a:solidFill>
                  <a:schemeClr val="bg1"/>
                </a:solidFill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</a:rPr>
              <a:t>dari</a:t>
            </a:r>
            <a:r>
              <a:rPr lang="en-US" sz="3400" b="1" dirty="0" smtClean="0">
                <a:solidFill>
                  <a:schemeClr val="bg1"/>
                </a:solidFill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</a:rPr>
              <a:t>nilai</a:t>
            </a:r>
            <a:r>
              <a:rPr lang="en-US" sz="3400" b="1" dirty="0" smtClean="0">
                <a:solidFill>
                  <a:schemeClr val="bg1"/>
                </a:solidFill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</a:rPr>
              <a:t>observasi</a:t>
            </a:r>
            <a:r>
              <a:rPr lang="en-US" sz="3400" b="1" dirty="0" smtClean="0">
                <a:solidFill>
                  <a:schemeClr val="bg1"/>
                </a:solidFill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</a:rPr>
              <a:t>dengan</a:t>
            </a:r>
            <a:r>
              <a:rPr lang="en-US" sz="3400" b="1" dirty="0" smtClean="0">
                <a:solidFill>
                  <a:schemeClr val="bg1"/>
                </a:solidFill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</a:rPr>
              <a:t>nilai</a:t>
            </a:r>
            <a:r>
              <a:rPr lang="en-US" sz="3400" b="1" dirty="0" smtClean="0">
                <a:solidFill>
                  <a:schemeClr val="bg1"/>
                </a:solidFill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</a:rPr>
              <a:t>harapan</a:t>
            </a:r>
            <a:endParaRPr lang="en-US" sz="3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D:\UNMUH\Statistics_by_AlveR_spb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99242"/>
          </a:xfrm>
          <a:prstGeom prst="rect">
            <a:avLst/>
          </a:prstGeom>
          <a:noFill/>
        </p:spPr>
      </p:pic>
      <p:sp>
        <p:nvSpPr>
          <p:cNvPr id="5" name="Rectangle 19"/>
          <p:cNvSpPr>
            <a:spLocks noChangeArrowheads="1"/>
          </p:cNvSpPr>
          <p:nvPr/>
        </p:nvSpPr>
        <p:spPr bwMode="auto">
          <a:xfrm>
            <a:off x="304800" y="6427114"/>
            <a:ext cx="29718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/>
            <a:r>
              <a:rPr lang="en-US" sz="2200" b="1" dirty="0" smtClean="0">
                <a:solidFill>
                  <a:schemeClr val="bg1"/>
                </a:solidFill>
              </a:rPr>
              <a:t>www.fennisupriadi.com</a:t>
            </a:r>
            <a:endParaRPr lang="id-ID" sz="2200" b="1" dirty="0">
              <a:solidFill>
                <a:schemeClr val="bg1"/>
              </a:solidFill>
            </a:endParaRPr>
          </a:p>
        </p:txBody>
      </p:sp>
      <p:sp>
        <p:nvSpPr>
          <p:cNvPr id="6" name="Rectangle 19"/>
          <p:cNvSpPr>
            <a:spLocks noChangeArrowheads="1"/>
          </p:cNvSpPr>
          <p:nvPr/>
        </p:nvSpPr>
        <p:spPr bwMode="auto">
          <a:xfrm>
            <a:off x="5791200" y="6427114"/>
            <a:ext cx="30480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/>
            <a:r>
              <a:rPr lang="en-US" sz="2200" b="1" dirty="0" smtClean="0">
                <a:solidFill>
                  <a:schemeClr val="bg1"/>
                </a:solidFill>
              </a:rPr>
              <a:t>info@fennisupriadi.com</a:t>
            </a:r>
            <a:endParaRPr lang="id-ID" sz="2200" b="1" dirty="0">
              <a:solidFill>
                <a:schemeClr val="bg1"/>
              </a:solidFill>
            </a:endParaRPr>
          </a:p>
        </p:txBody>
      </p:sp>
      <p:pic>
        <p:nvPicPr>
          <p:cNvPr id="7" name="Picture 2" descr="D:\UNMUH\logo-rev0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5200" y="0"/>
            <a:ext cx="1828800" cy="6858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85800" y="449282"/>
            <a:ext cx="78486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     </a:t>
            </a:r>
            <a:r>
              <a:rPr lang="en-US" sz="3600" b="1" dirty="0" err="1" smtClean="0">
                <a:solidFill>
                  <a:schemeClr val="bg1"/>
                </a:solidFill>
              </a:rPr>
              <a:t>Uji</a:t>
            </a:r>
            <a:r>
              <a:rPr lang="en-US" sz="3600" b="1" dirty="0" smtClean="0">
                <a:solidFill>
                  <a:schemeClr val="bg1"/>
                </a:solidFill>
              </a:rPr>
              <a:t> Chi-Square</a:t>
            </a:r>
            <a:endParaRPr lang="en-US" sz="3600" b="1" dirty="0" smtClean="0">
              <a:solidFill>
                <a:schemeClr val="bg1"/>
              </a:solidFill>
            </a:endParaRPr>
          </a:p>
          <a:p>
            <a:endParaRPr lang="en-US" sz="2400" b="1" dirty="0" smtClean="0">
              <a:solidFill>
                <a:schemeClr val="bg1"/>
              </a:solidFill>
            </a:endParaRPr>
          </a:p>
          <a:p>
            <a:pPr algn="just"/>
            <a:r>
              <a:rPr lang="en-US" sz="3400" b="1" dirty="0" err="1" smtClean="0">
                <a:solidFill>
                  <a:schemeClr val="bg1"/>
                </a:solidFill>
              </a:rPr>
              <a:t>Ada</a:t>
            </a:r>
            <a:r>
              <a:rPr lang="en-US" sz="3400" b="1" dirty="0" smtClean="0">
                <a:solidFill>
                  <a:schemeClr val="bg1"/>
                </a:solidFill>
              </a:rPr>
              <a:t> pula yang </a:t>
            </a:r>
            <a:r>
              <a:rPr lang="en-US" sz="3400" b="1" dirty="0" err="1" smtClean="0">
                <a:solidFill>
                  <a:schemeClr val="bg1"/>
                </a:solidFill>
              </a:rPr>
              <a:t>mengasosiasikan</a:t>
            </a:r>
            <a:r>
              <a:rPr lang="en-US" sz="3400" b="1" dirty="0" smtClean="0">
                <a:solidFill>
                  <a:schemeClr val="bg1"/>
                </a:solidFill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</a:rPr>
              <a:t>uji</a:t>
            </a:r>
            <a:r>
              <a:rPr lang="en-US" sz="3400" b="1" dirty="0" smtClean="0">
                <a:solidFill>
                  <a:schemeClr val="bg1"/>
                </a:solidFill>
              </a:rPr>
              <a:t> chi-square </a:t>
            </a:r>
            <a:r>
              <a:rPr lang="en-US" sz="3400" b="1" dirty="0" err="1" smtClean="0">
                <a:solidFill>
                  <a:schemeClr val="bg1"/>
                </a:solidFill>
              </a:rPr>
              <a:t>sebagai</a:t>
            </a:r>
            <a:r>
              <a:rPr lang="en-US" sz="3400" b="1" dirty="0" smtClean="0">
                <a:solidFill>
                  <a:schemeClr val="bg1"/>
                </a:solidFill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</a:rPr>
              <a:t>pengujian</a:t>
            </a:r>
            <a:r>
              <a:rPr lang="en-US" sz="3400" b="1" dirty="0" smtClean="0">
                <a:solidFill>
                  <a:schemeClr val="bg1"/>
                </a:solidFill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</a:rPr>
              <a:t>untuk</a:t>
            </a:r>
            <a:r>
              <a:rPr lang="en-US" sz="3400" b="1" dirty="0" smtClean="0">
                <a:solidFill>
                  <a:schemeClr val="bg1"/>
                </a:solidFill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</a:rPr>
              <a:t>melihat</a:t>
            </a:r>
            <a:r>
              <a:rPr lang="en-US" sz="3400" b="1" dirty="0" smtClean="0">
                <a:solidFill>
                  <a:schemeClr val="bg1"/>
                </a:solidFill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</a:rPr>
              <a:t>hubungan</a:t>
            </a:r>
            <a:r>
              <a:rPr lang="en-US" sz="3400" b="1" dirty="0" smtClean="0">
                <a:solidFill>
                  <a:schemeClr val="bg1"/>
                </a:solidFill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</a:rPr>
              <a:t>antara</a:t>
            </a:r>
            <a:r>
              <a:rPr lang="en-US" sz="3400" b="1" dirty="0" smtClean="0">
                <a:solidFill>
                  <a:schemeClr val="bg1"/>
                </a:solidFill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</a:rPr>
              <a:t>dua</a:t>
            </a:r>
            <a:r>
              <a:rPr lang="en-US" sz="3400" b="1" dirty="0" smtClean="0">
                <a:solidFill>
                  <a:schemeClr val="bg1"/>
                </a:solidFill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</a:rPr>
              <a:t>buah</a:t>
            </a:r>
            <a:r>
              <a:rPr lang="en-US" sz="3400" b="1" dirty="0" smtClean="0">
                <a:solidFill>
                  <a:schemeClr val="bg1"/>
                </a:solidFill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</a:rPr>
              <a:t>variabel</a:t>
            </a:r>
            <a:r>
              <a:rPr lang="en-US" sz="3400" b="1" dirty="0" smtClean="0">
                <a:solidFill>
                  <a:schemeClr val="bg1"/>
                </a:solidFill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</a:rPr>
              <a:t>kualitatif</a:t>
            </a:r>
            <a:r>
              <a:rPr lang="en-US" sz="3400" b="1" dirty="0" smtClean="0">
                <a:solidFill>
                  <a:schemeClr val="bg1"/>
                </a:solidFill>
              </a:rPr>
              <a:t> (</a:t>
            </a:r>
            <a:r>
              <a:rPr lang="en-US" sz="3400" b="1" dirty="0" err="1" smtClean="0">
                <a:solidFill>
                  <a:schemeClr val="bg1"/>
                </a:solidFill>
              </a:rPr>
              <a:t>katagorik</a:t>
            </a:r>
            <a:r>
              <a:rPr lang="en-US" sz="3400" b="1" dirty="0" smtClean="0">
                <a:solidFill>
                  <a:schemeClr val="bg1"/>
                </a:solidFill>
              </a:rPr>
              <a:t>).</a:t>
            </a:r>
            <a:endParaRPr lang="en-US" sz="3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D:\UNMUH\Statistics_by_AlveR_spb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99242"/>
          </a:xfrm>
          <a:prstGeom prst="rect">
            <a:avLst/>
          </a:prstGeom>
          <a:noFill/>
        </p:spPr>
      </p:pic>
      <p:sp>
        <p:nvSpPr>
          <p:cNvPr id="5" name="Rectangle 19"/>
          <p:cNvSpPr>
            <a:spLocks noChangeArrowheads="1"/>
          </p:cNvSpPr>
          <p:nvPr/>
        </p:nvSpPr>
        <p:spPr bwMode="auto">
          <a:xfrm>
            <a:off x="304800" y="6427114"/>
            <a:ext cx="29718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/>
            <a:r>
              <a:rPr lang="en-US" sz="2200" b="1" dirty="0" smtClean="0">
                <a:solidFill>
                  <a:schemeClr val="bg1"/>
                </a:solidFill>
              </a:rPr>
              <a:t>www.fennisupriadi.com</a:t>
            </a:r>
            <a:endParaRPr lang="id-ID" sz="2200" b="1" dirty="0">
              <a:solidFill>
                <a:schemeClr val="bg1"/>
              </a:solidFill>
            </a:endParaRPr>
          </a:p>
        </p:txBody>
      </p:sp>
      <p:sp>
        <p:nvSpPr>
          <p:cNvPr id="6" name="Rectangle 19"/>
          <p:cNvSpPr>
            <a:spLocks noChangeArrowheads="1"/>
          </p:cNvSpPr>
          <p:nvPr/>
        </p:nvSpPr>
        <p:spPr bwMode="auto">
          <a:xfrm>
            <a:off x="5791200" y="6427114"/>
            <a:ext cx="30480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/>
            <a:r>
              <a:rPr lang="en-US" sz="2200" b="1" dirty="0" smtClean="0">
                <a:solidFill>
                  <a:schemeClr val="bg1"/>
                </a:solidFill>
              </a:rPr>
              <a:t>info@fennisupriadi.com</a:t>
            </a:r>
            <a:endParaRPr lang="id-ID" sz="2200" b="1" dirty="0">
              <a:solidFill>
                <a:schemeClr val="bg1"/>
              </a:solidFill>
            </a:endParaRPr>
          </a:p>
        </p:txBody>
      </p:sp>
      <p:pic>
        <p:nvPicPr>
          <p:cNvPr id="7" name="Picture 2" descr="D:\UNMUH\logo-rev0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5200" y="0"/>
            <a:ext cx="1828800" cy="6858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85800" y="449282"/>
            <a:ext cx="78486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     </a:t>
            </a:r>
            <a:r>
              <a:rPr lang="en-US" sz="3600" b="1" dirty="0" err="1" smtClean="0">
                <a:solidFill>
                  <a:schemeClr val="bg1"/>
                </a:solidFill>
              </a:rPr>
              <a:t>Uji</a:t>
            </a:r>
            <a:r>
              <a:rPr lang="en-US" sz="3600" b="1" dirty="0" smtClean="0">
                <a:solidFill>
                  <a:schemeClr val="bg1"/>
                </a:solidFill>
              </a:rPr>
              <a:t> Chi-Square</a:t>
            </a:r>
            <a:endParaRPr lang="en-US" sz="3600" b="1" dirty="0" smtClean="0">
              <a:solidFill>
                <a:schemeClr val="bg1"/>
              </a:solidFill>
            </a:endParaRPr>
          </a:p>
          <a:p>
            <a:endParaRPr lang="en-US" sz="2400" b="1" dirty="0" smtClean="0">
              <a:solidFill>
                <a:schemeClr val="bg1"/>
              </a:solidFill>
            </a:endParaRPr>
          </a:p>
          <a:p>
            <a:pPr algn="just"/>
            <a:r>
              <a:rPr lang="en-US" sz="3400" b="1" dirty="0" err="1" smtClean="0">
                <a:solidFill>
                  <a:schemeClr val="bg1"/>
                </a:solidFill>
              </a:rPr>
              <a:t>Umumnya</a:t>
            </a:r>
            <a:r>
              <a:rPr lang="en-US" sz="3400" b="1" dirty="0" smtClean="0">
                <a:solidFill>
                  <a:schemeClr val="bg1"/>
                </a:solidFill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</a:rPr>
              <a:t>keterkaitan</a:t>
            </a:r>
            <a:r>
              <a:rPr lang="en-US" sz="3400" b="1" dirty="0" smtClean="0">
                <a:solidFill>
                  <a:schemeClr val="bg1"/>
                </a:solidFill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</a:rPr>
              <a:t>antar</a:t>
            </a:r>
            <a:r>
              <a:rPr lang="en-US" sz="3400" b="1" dirty="0" smtClean="0">
                <a:solidFill>
                  <a:schemeClr val="bg1"/>
                </a:solidFill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</a:rPr>
              <a:t>dua</a:t>
            </a:r>
            <a:r>
              <a:rPr lang="en-US" sz="3400" b="1" dirty="0" smtClean="0">
                <a:solidFill>
                  <a:schemeClr val="bg1"/>
                </a:solidFill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</a:rPr>
              <a:t>variabel</a:t>
            </a:r>
            <a:r>
              <a:rPr lang="en-US" sz="3400" b="1" dirty="0" smtClean="0">
                <a:solidFill>
                  <a:schemeClr val="bg1"/>
                </a:solidFill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</a:rPr>
              <a:t>kualitatif</a:t>
            </a:r>
            <a:r>
              <a:rPr lang="en-US" sz="3400" b="1" dirty="0" smtClean="0">
                <a:solidFill>
                  <a:schemeClr val="bg1"/>
                </a:solidFill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</a:rPr>
              <a:t>secara</a:t>
            </a:r>
            <a:r>
              <a:rPr lang="en-US" sz="3400" b="1" dirty="0" smtClean="0">
                <a:solidFill>
                  <a:schemeClr val="bg1"/>
                </a:solidFill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</a:rPr>
              <a:t>deskriptif</a:t>
            </a:r>
            <a:r>
              <a:rPr lang="en-US" sz="3400" b="1" dirty="0" smtClean="0">
                <a:solidFill>
                  <a:schemeClr val="bg1"/>
                </a:solidFill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</a:rPr>
              <a:t>ditampilkan</a:t>
            </a:r>
            <a:r>
              <a:rPr lang="en-US" sz="3400" b="1" dirty="0" smtClean="0">
                <a:solidFill>
                  <a:schemeClr val="bg1"/>
                </a:solidFill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</a:rPr>
              <a:t>dalam</a:t>
            </a:r>
            <a:r>
              <a:rPr lang="en-US" sz="3400" b="1" dirty="0" smtClean="0">
                <a:solidFill>
                  <a:schemeClr val="bg1"/>
                </a:solidFill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</a:rPr>
              <a:t>bentuk</a:t>
            </a:r>
            <a:r>
              <a:rPr lang="en-US" sz="3400" b="1" dirty="0" smtClean="0">
                <a:solidFill>
                  <a:schemeClr val="bg1"/>
                </a:solidFill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</a:rPr>
              <a:t>tabel</a:t>
            </a:r>
            <a:r>
              <a:rPr lang="en-US" sz="3400" b="1" dirty="0" smtClean="0">
                <a:solidFill>
                  <a:schemeClr val="bg1"/>
                </a:solidFill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</a:rPr>
              <a:t>kontingensi</a:t>
            </a:r>
            <a:r>
              <a:rPr lang="en-US" sz="3400" b="1" dirty="0" smtClean="0">
                <a:solidFill>
                  <a:schemeClr val="bg1"/>
                </a:solidFill>
              </a:rPr>
              <a:t> (</a:t>
            </a:r>
            <a:r>
              <a:rPr lang="en-US" sz="3400" b="1" dirty="0" err="1" smtClean="0">
                <a:solidFill>
                  <a:schemeClr val="bg1"/>
                </a:solidFill>
              </a:rPr>
              <a:t>CrossTabulation</a:t>
            </a:r>
            <a:r>
              <a:rPr lang="en-US" sz="3400" b="1" dirty="0" smtClean="0">
                <a:solidFill>
                  <a:schemeClr val="bg1"/>
                </a:solidFill>
              </a:rPr>
              <a:t>)</a:t>
            </a:r>
            <a:endParaRPr lang="en-US" sz="3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D:\UNMUH\Statistics_by_AlveR_spb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99242"/>
          </a:xfrm>
          <a:prstGeom prst="rect">
            <a:avLst/>
          </a:prstGeom>
          <a:noFill/>
        </p:spPr>
      </p:pic>
      <p:sp>
        <p:nvSpPr>
          <p:cNvPr id="5" name="Rectangle 19"/>
          <p:cNvSpPr>
            <a:spLocks noChangeArrowheads="1"/>
          </p:cNvSpPr>
          <p:nvPr/>
        </p:nvSpPr>
        <p:spPr bwMode="auto">
          <a:xfrm>
            <a:off x="304800" y="6427114"/>
            <a:ext cx="29718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/>
            <a:r>
              <a:rPr lang="en-US" sz="2200" b="1" dirty="0" smtClean="0">
                <a:solidFill>
                  <a:schemeClr val="bg1"/>
                </a:solidFill>
              </a:rPr>
              <a:t>www.fennisupriadi.com</a:t>
            </a:r>
            <a:endParaRPr lang="id-ID" sz="2200" b="1" dirty="0">
              <a:solidFill>
                <a:schemeClr val="bg1"/>
              </a:solidFill>
            </a:endParaRPr>
          </a:p>
        </p:txBody>
      </p:sp>
      <p:sp>
        <p:nvSpPr>
          <p:cNvPr id="6" name="Rectangle 19"/>
          <p:cNvSpPr>
            <a:spLocks noChangeArrowheads="1"/>
          </p:cNvSpPr>
          <p:nvPr/>
        </p:nvSpPr>
        <p:spPr bwMode="auto">
          <a:xfrm>
            <a:off x="5791200" y="6427114"/>
            <a:ext cx="30480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/>
            <a:r>
              <a:rPr lang="en-US" sz="2200" b="1" dirty="0" smtClean="0">
                <a:solidFill>
                  <a:schemeClr val="bg1"/>
                </a:solidFill>
              </a:rPr>
              <a:t>info@fennisupriadi.com</a:t>
            </a:r>
            <a:endParaRPr lang="id-ID" sz="2200" b="1" dirty="0">
              <a:solidFill>
                <a:schemeClr val="bg1"/>
              </a:solidFill>
            </a:endParaRPr>
          </a:p>
        </p:txBody>
      </p:sp>
      <p:pic>
        <p:nvPicPr>
          <p:cNvPr id="7" name="Picture 2" descr="D:\UNMUH\logo-rev0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5200" y="0"/>
            <a:ext cx="1828800" cy="6858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85800" y="449282"/>
            <a:ext cx="7848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     </a:t>
            </a:r>
            <a:r>
              <a:rPr lang="en-US" sz="3600" b="1" dirty="0" err="1" smtClean="0">
                <a:solidFill>
                  <a:schemeClr val="bg1"/>
                </a:solidFill>
              </a:rPr>
              <a:t>Uji</a:t>
            </a:r>
            <a:r>
              <a:rPr lang="en-US" sz="3600" b="1" dirty="0" smtClean="0">
                <a:solidFill>
                  <a:schemeClr val="bg1"/>
                </a:solidFill>
              </a:rPr>
              <a:t> Chi-Square</a:t>
            </a:r>
            <a:endParaRPr lang="en-US" sz="3600" b="1" dirty="0" smtClean="0">
              <a:solidFill>
                <a:schemeClr val="bg1"/>
              </a:solidFill>
            </a:endParaRPr>
          </a:p>
          <a:p>
            <a:endParaRPr lang="en-US" sz="2400" b="1" dirty="0" smtClean="0">
              <a:solidFill>
                <a:schemeClr val="bg1"/>
              </a:solidFill>
            </a:endParaRPr>
          </a:p>
          <a:p>
            <a:pPr algn="just"/>
            <a:r>
              <a:rPr lang="en-US" sz="3400" b="1" dirty="0" err="1" smtClean="0">
                <a:solidFill>
                  <a:schemeClr val="bg1"/>
                </a:solidFill>
              </a:rPr>
              <a:t>Ada</a:t>
            </a:r>
            <a:r>
              <a:rPr lang="en-US" sz="3400" b="1" dirty="0" smtClean="0">
                <a:solidFill>
                  <a:schemeClr val="bg1"/>
                </a:solidFill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</a:rPr>
              <a:t>banyak</a:t>
            </a:r>
            <a:r>
              <a:rPr lang="en-US" sz="3400" b="1" dirty="0" smtClean="0">
                <a:solidFill>
                  <a:schemeClr val="bg1"/>
                </a:solidFill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</a:rPr>
              <a:t>jenis</a:t>
            </a:r>
            <a:r>
              <a:rPr lang="en-US" sz="3400" b="1" dirty="0" smtClean="0">
                <a:solidFill>
                  <a:schemeClr val="bg1"/>
                </a:solidFill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</a:rPr>
              <a:t>uji</a:t>
            </a:r>
            <a:r>
              <a:rPr lang="en-US" sz="3400" b="1" dirty="0" smtClean="0">
                <a:solidFill>
                  <a:schemeClr val="bg1"/>
                </a:solidFill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</a:rPr>
              <a:t>selisih</a:t>
            </a:r>
            <a:r>
              <a:rPr lang="en-US" sz="3400" b="1" dirty="0" smtClean="0">
                <a:solidFill>
                  <a:schemeClr val="bg1"/>
                </a:solidFill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</a:rPr>
              <a:t>proporsi</a:t>
            </a:r>
            <a:r>
              <a:rPr lang="en-US" sz="3400" b="1" dirty="0" smtClean="0">
                <a:solidFill>
                  <a:schemeClr val="bg1"/>
                </a:solidFill>
              </a:rPr>
              <a:t>/</a:t>
            </a:r>
            <a:r>
              <a:rPr lang="en-US" sz="3400" b="1" dirty="0" err="1" smtClean="0">
                <a:solidFill>
                  <a:schemeClr val="bg1"/>
                </a:solidFill>
              </a:rPr>
              <a:t>uji</a:t>
            </a:r>
            <a:r>
              <a:rPr lang="en-US" sz="3400" b="1" dirty="0" smtClean="0">
                <a:solidFill>
                  <a:schemeClr val="bg1"/>
                </a:solidFill>
              </a:rPr>
              <a:t> chi-square yang </a:t>
            </a:r>
            <a:r>
              <a:rPr lang="en-US" sz="3400" b="1" dirty="0" err="1" smtClean="0">
                <a:solidFill>
                  <a:schemeClr val="bg1"/>
                </a:solidFill>
              </a:rPr>
              <a:t>dikemukakan</a:t>
            </a:r>
            <a:r>
              <a:rPr lang="en-US" sz="3400" b="1" dirty="0" smtClean="0">
                <a:solidFill>
                  <a:schemeClr val="bg1"/>
                </a:solidFill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</a:rPr>
              <a:t>oleh</a:t>
            </a:r>
            <a:r>
              <a:rPr lang="en-US" sz="3400" b="1" dirty="0" smtClean="0">
                <a:solidFill>
                  <a:schemeClr val="bg1"/>
                </a:solidFill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</a:rPr>
              <a:t>banyak</a:t>
            </a:r>
            <a:r>
              <a:rPr lang="en-US" sz="3400" b="1" dirty="0" smtClean="0">
                <a:solidFill>
                  <a:schemeClr val="bg1"/>
                </a:solidFill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</a:rPr>
              <a:t>buku</a:t>
            </a:r>
            <a:r>
              <a:rPr lang="en-US" sz="3400" b="1" dirty="0" smtClean="0">
                <a:solidFill>
                  <a:schemeClr val="bg1"/>
                </a:solidFill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</a:rPr>
              <a:t>dan</a:t>
            </a:r>
            <a:r>
              <a:rPr lang="en-US" sz="3400" b="1" dirty="0" smtClean="0">
                <a:solidFill>
                  <a:schemeClr val="bg1"/>
                </a:solidFill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</a:rPr>
              <a:t>literatur</a:t>
            </a:r>
            <a:endParaRPr lang="en-US" sz="3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D:\UNMUH\Statistics_by_AlveR_spb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99242"/>
          </a:xfrm>
          <a:prstGeom prst="rect">
            <a:avLst/>
          </a:prstGeom>
          <a:noFill/>
        </p:spPr>
      </p:pic>
      <p:sp>
        <p:nvSpPr>
          <p:cNvPr id="5" name="Rectangle 19"/>
          <p:cNvSpPr>
            <a:spLocks noChangeArrowheads="1"/>
          </p:cNvSpPr>
          <p:nvPr/>
        </p:nvSpPr>
        <p:spPr bwMode="auto">
          <a:xfrm>
            <a:off x="304800" y="6427114"/>
            <a:ext cx="29718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/>
            <a:r>
              <a:rPr lang="en-US" sz="2200" b="1" dirty="0" smtClean="0">
                <a:solidFill>
                  <a:schemeClr val="bg1"/>
                </a:solidFill>
              </a:rPr>
              <a:t>www.fennisupriadi.com</a:t>
            </a:r>
            <a:endParaRPr lang="id-ID" sz="2200" b="1" dirty="0">
              <a:solidFill>
                <a:schemeClr val="bg1"/>
              </a:solidFill>
            </a:endParaRPr>
          </a:p>
        </p:txBody>
      </p:sp>
      <p:sp>
        <p:nvSpPr>
          <p:cNvPr id="6" name="Rectangle 19"/>
          <p:cNvSpPr>
            <a:spLocks noChangeArrowheads="1"/>
          </p:cNvSpPr>
          <p:nvPr/>
        </p:nvSpPr>
        <p:spPr bwMode="auto">
          <a:xfrm>
            <a:off x="5791200" y="6427114"/>
            <a:ext cx="30480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/>
            <a:r>
              <a:rPr lang="en-US" sz="2200" b="1" dirty="0" smtClean="0">
                <a:solidFill>
                  <a:schemeClr val="bg1"/>
                </a:solidFill>
              </a:rPr>
              <a:t>info@fennisupriadi.com</a:t>
            </a:r>
            <a:endParaRPr lang="id-ID" sz="2200" b="1" dirty="0">
              <a:solidFill>
                <a:schemeClr val="bg1"/>
              </a:solidFill>
            </a:endParaRPr>
          </a:p>
        </p:txBody>
      </p:sp>
      <p:pic>
        <p:nvPicPr>
          <p:cNvPr id="7" name="Picture 2" descr="D:\UNMUH\logo-rev0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5200" y="0"/>
            <a:ext cx="1828800" cy="6858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85800" y="449282"/>
            <a:ext cx="7848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     </a:t>
            </a:r>
            <a:r>
              <a:rPr lang="en-US" sz="3600" b="1" dirty="0" err="1" smtClean="0">
                <a:solidFill>
                  <a:schemeClr val="bg1"/>
                </a:solidFill>
              </a:rPr>
              <a:t>Uji</a:t>
            </a:r>
            <a:r>
              <a:rPr lang="en-US" sz="3600" b="1" dirty="0" smtClean="0">
                <a:solidFill>
                  <a:schemeClr val="bg1"/>
                </a:solidFill>
              </a:rPr>
              <a:t> Chi-Square</a:t>
            </a:r>
            <a:endParaRPr lang="en-US" sz="3600" b="1" dirty="0" smtClean="0">
              <a:solidFill>
                <a:schemeClr val="bg1"/>
              </a:solidFill>
            </a:endParaRPr>
          </a:p>
          <a:p>
            <a:endParaRPr lang="en-US" sz="2400" b="1" dirty="0" smtClean="0">
              <a:solidFill>
                <a:schemeClr val="bg1"/>
              </a:solidFill>
            </a:endParaRPr>
          </a:p>
          <a:p>
            <a:pPr algn="just"/>
            <a:r>
              <a:rPr lang="en-US" sz="3400" b="1" dirty="0" err="1" smtClean="0">
                <a:solidFill>
                  <a:schemeClr val="bg1"/>
                </a:solidFill>
              </a:rPr>
              <a:t>setiap</a:t>
            </a:r>
            <a:r>
              <a:rPr lang="en-US" sz="3400" b="1" dirty="0" smtClean="0">
                <a:solidFill>
                  <a:schemeClr val="bg1"/>
                </a:solidFill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</a:rPr>
              <a:t>jenis</a:t>
            </a:r>
            <a:r>
              <a:rPr lang="en-US" sz="3400" b="1" dirty="0" smtClean="0">
                <a:solidFill>
                  <a:schemeClr val="bg1"/>
                </a:solidFill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</a:rPr>
              <a:t>pengujian</a:t>
            </a:r>
            <a:r>
              <a:rPr lang="en-US" sz="3400" b="1" dirty="0" smtClean="0">
                <a:solidFill>
                  <a:schemeClr val="bg1"/>
                </a:solidFill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</a:rPr>
              <a:t>tersebut</a:t>
            </a:r>
            <a:r>
              <a:rPr lang="en-US" sz="3400" b="1" dirty="0" smtClean="0">
                <a:solidFill>
                  <a:schemeClr val="bg1"/>
                </a:solidFill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</a:rPr>
              <a:t>didasarkan</a:t>
            </a:r>
            <a:r>
              <a:rPr lang="en-US" sz="3400" b="1" dirty="0" smtClean="0">
                <a:solidFill>
                  <a:schemeClr val="bg1"/>
                </a:solidFill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</a:rPr>
              <a:t>pada</a:t>
            </a:r>
            <a:r>
              <a:rPr lang="en-US" sz="3400" b="1" dirty="0" smtClean="0">
                <a:solidFill>
                  <a:schemeClr val="bg1"/>
                </a:solidFill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</a:rPr>
              <a:t>asumsi-asumsi</a:t>
            </a:r>
            <a:r>
              <a:rPr lang="en-US" sz="3400" b="1" dirty="0" smtClean="0">
                <a:solidFill>
                  <a:schemeClr val="bg1"/>
                </a:solidFill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</a:rPr>
              <a:t>tertentu</a:t>
            </a:r>
            <a:r>
              <a:rPr lang="en-US" sz="3400" b="1" dirty="0" smtClean="0">
                <a:solidFill>
                  <a:schemeClr val="bg1"/>
                </a:solidFill>
              </a:rPr>
              <a:t> yang </a:t>
            </a:r>
            <a:r>
              <a:rPr lang="en-US" sz="3400" b="1" dirty="0" err="1" smtClean="0">
                <a:solidFill>
                  <a:schemeClr val="bg1"/>
                </a:solidFill>
              </a:rPr>
              <a:t>harus</a:t>
            </a:r>
            <a:r>
              <a:rPr lang="en-US" sz="3400" b="1" dirty="0" smtClean="0">
                <a:solidFill>
                  <a:schemeClr val="bg1"/>
                </a:solidFill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</a:rPr>
              <a:t>dipenuhi</a:t>
            </a:r>
            <a:r>
              <a:rPr lang="en-US" sz="3400" b="1" dirty="0" smtClean="0">
                <a:solidFill>
                  <a:schemeClr val="bg1"/>
                </a:solidFill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</a:rPr>
              <a:t>oleh</a:t>
            </a:r>
            <a:r>
              <a:rPr lang="en-US" sz="3400" b="1" dirty="0" smtClean="0">
                <a:solidFill>
                  <a:schemeClr val="bg1"/>
                </a:solidFill>
              </a:rPr>
              <a:t> data yang </a:t>
            </a:r>
            <a:r>
              <a:rPr lang="en-US" sz="3400" b="1" dirty="0" err="1" smtClean="0">
                <a:solidFill>
                  <a:schemeClr val="bg1"/>
                </a:solidFill>
              </a:rPr>
              <a:t>akan</a:t>
            </a:r>
            <a:r>
              <a:rPr lang="en-US" sz="3400" b="1" dirty="0" smtClean="0">
                <a:solidFill>
                  <a:schemeClr val="bg1"/>
                </a:solidFill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</a:rPr>
              <a:t>diujikan</a:t>
            </a:r>
            <a:endParaRPr lang="en-US" sz="3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1495</TotalTime>
  <Words>697</Words>
  <Application>Microsoft Office PowerPoint</Application>
  <PresentationFormat>On-screen Show (4:3)</PresentationFormat>
  <Paragraphs>204</Paragraphs>
  <Slides>38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SELESAI SEMOGA BERMANFAAT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STATISTIK DI ERA TEKNOLOGI INFORMASI</dc:title>
  <dc:creator>acer</dc:creator>
  <cp:lastModifiedBy>acer</cp:lastModifiedBy>
  <cp:revision>272</cp:revision>
  <dcterms:created xsi:type="dcterms:W3CDTF">2014-09-03T07:24:32Z</dcterms:created>
  <dcterms:modified xsi:type="dcterms:W3CDTF">2014-12-01T17:35:13Z</dcterms:modified>
</cp:coreProperties>
</file>